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412" r:id="rId3"/>
    <p:sldId id="409" r:id="rId4"/>
    <p:sldId id="393" r:id="rId5"/>
    <p:sldId id="395" r:id="rId6"/>
    <p:sldId id="257" r:id="rId7"/>
    <p:sldId id="261" r:id="rId8"/>
    <p:sldId id="259" r:id="rId9"/>
    <p:sldId id="260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6" r:id="rId24"/>
    <p:sldId id="258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9" r:id="rId46"/>
    <p:sldId id="400" r:id="rId4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391A6-9596-4569-BDCC-7AC7CAF4E634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566CA-AC93-41A7-9314-22728F6E1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762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391A6-9596-4569-BDCC-7AC7CAF4E634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566CA-AC93-41A7-9314-22728F6E1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557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391A6-9596-4569-BDCC-7AC7CAF4E634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566CA-AC93-41A7-9314-22728F6E16C3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35592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391A6-9596-4569-BDCC-7AC7CAF4E634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566CA-AC93-41A7-9314-22728F6E1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0995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อ้างอิ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391A6-9596-4569-BDCC-7AC7CAF4E634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566CA-AC93-41A7-9314-22728F6E16C3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676631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จริง หรือ เท็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391A6-9596-4569-BDCC-7AC7CAF4E634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566CA-AC93-41A7-9314-22728F6E1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765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391A6-9596-4569-BDCC-7AC7CAF4E634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566CA-AC93-41A7-9314-22728F6E1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611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391A6-9596-4569-BDCC-7AC7CAF4E634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566CA-AC93-41A7-9314-22728F6E1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948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391A6-9596-4569-BDCC-7AC7CAF4E634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566CA-AC93-41A7-9314-22728F6E1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49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391A6-9596-4569-BDCC-7AC7CAF4E634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566CA-AC93-41A7-9314-22728F6E1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725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391A6-9596-4569-BDCC-7AC7CAF4E634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566CA-AC93-41A7-9314-22728F6E1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143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391A6-9596-4569-BDCC-7AC7CAF4E634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566CA-AC93-41A7-9314-22728F6E1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049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391A6-9596-4569-BDCC-7AC7CAF4E634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566CA-AC93-41A7-9314-22728F6E1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258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391A6-9596-4569-BDCC-7AC7CAF4E634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566CA-AC93-41A7-9314-22728F6E1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305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391A6-9596-4569-BDCC-7AC7CAF4E634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566CA-AC93-41A7-9314-22728F6E1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279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391A6-9596-4569-BDCC-7AC7CAF4E634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566CA-AC93-41A7-9314-22728F6E1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844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391A6-9596-4569-BDCC-7AC7CAF4E634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83566CA-AC93-41A7-9314-22728F6E1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926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sb.or.th/blogs/%e0%b8%ad%e0%b8%ad%e0%b8%a1%e0%b9%80%e0%b8%87%e0%b8%b4%e0%b8%99%e0%b9%81%e0%b8%9a%e0%b8%9a%e0%b9%84%e0%b8%ab%e0%b8%99-%e0%b8%81%e0%b8%b3%e0%b9%84%e0%b8%a3%e0%b9%80%e0%b8%a3%e0%b9%87%e0%b8%a7%e0%b8%81/" TargetMode="External"/><Relationship Id="rId2" Type="http://schemas.openxmlformats.org/officeDocument/2006/relationships/hyperlink" Target="https://www.gsb.or.th/blogs/%e0%b8%ad%e0%b8%ad%e0%b8%a1%e0%b9%83%e0%b8%ab%e0%b9%89%e0%b8%a3%e0%b8%a7%e0%b8%a2-%e0%b8%87%e0%b9%88%e0%b8%b2%e0%b8%a2-%e0%b9%86%e0%b8%94%e0%b9%89%e0%b8%a7%e0%b8%a2%e0%b8%81%e0%b8%b2%e0%b8%a3%e0%b8%a5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ww.gsb.or.th/products/saving/fixed/fixed_monthly.aspx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1A6FF-296E-4C59-8205-FA91A17B87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9" y="164593"/>
            <a:ext cx="9217152" cy="4844730"/>
          </a:xfrm>
        </p:spPr>
        <p:txBody>
          <a:bodyPr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th-TH" sz="7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rowalliaUPC" panose="020B0604020202020204" pitchFamily="34" charset="-34"/>
              </a:rPr>
              <a:t>การส่งเสริมวินัยในการออม</a:t>
            </a:r>
            <a:endParaRPr lang="en-US" sz="7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40EC76-18DF-448B-A9D2-58039B411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51513"/>
            <a:ext cx="8442960" cy="1950455"/>
          </a:xfrm>
        </p:spPr>
        <p:txBody>
          <a:bodyPr>
            <a:noAutofit/>
          </a:bodyPr>
          <a:lstStyle/>
          <a:p>
            <a:endParaRPr lang="th-TH" sz="6000" b="1" dirty="0"/>
          </a:p>
          <a:p>
            <a:r>
              <a:rPr lang="th-TH" sz="6000" b="1" dirty="0"/>
              <a:t>อ. ดารี  อารีชาติ</a:t>
            </a:r>
            <a:endParaRPr lang="en-US" sz="6000" b="1" dirty="0"/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4C0A701B-4385-8933-4BCC-FE3FBDC178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336" y="478831"/>
            <a:ext cx="3346704" cy="313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181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ตัวแทนเนื้อหา 4">
            <a:extLst>
              <a:ext uri="{FF2B5EF4-FFF2-40B4-BE49-F238E27FC236}">
                <a16:creationId xmlns:a16="http://schemas.microsoft.com/office/drawing/2014/main" id="{B29F264A-4FDF-49BC-D594-FCC7C9F407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88" y="314325"/>
            <a:ext cx="10587037" cy="6257925"/>
          </a:xfrm>
        </p:spPr>
      </p:pic>
    </p:spTree>
    <p:extLst>
      <p:ext uri="{BB962C8B-B14F-4D97-AF65-F5344CB8AC3E}">
        <p14:creationId xmlns:p14="http://schemas.microsoft.com/office/powerpoint/2010/main" val="1715362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623BA463-CF95-66E6-39EB-7B9E1BF1CB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3" y="357188"/>
            <a:ext cx="11387137" cy="6243637"/>
          </a:xfrm>
        </p:spPr>
        <p:txBody>
          <a:bodyPr>
            <a:normAutofit fontScale="85000" lnSpcReduction="10000"/>
          </a:bodyPr>
          <a:lstStyle/>
          <a:p>
            <a:pPr marL="0" indent="0" algn="l">
              <a:buNone/>
            </a:pPr>
            <a:endParaRPr lang="th-TH" b="1" i="0" dirty="0">
              <a:effectLst/>
              <a:highlight>
                <a:srgbClr val="FFFFFF"/>
              </a:highlight>
              <a:latin typeface="DB Heavent Bold"/>
            </a:endParaRPr>
          </a:p>
          <a:p>
            <a:pPr marL="0" indent="0" algn="l">
              <a:buNone/>
            </a:pPr>
            <a:r>
              <a:rPr lang="th-TH" sz="6000" b="1" i="0" dirty="0">
                <a:effectLst/>
                <a:highlight>
                  <a:srgbClr val="FFFFFF"/>
                </a:highlight>
                <a:latin typeface="DB Heavent Bold"/>
              </a:rPr>
              <a:t>3. หักบัญชีอัตโนมัติ</a:t>
            </a:r>
            <a:endParaRPr lang="th-TH" sz="6000" b="1" i="0" dirty="0">
              <a:effectLst/>
              <a:highlight>
                <a:srgbClr val="FFFFFF"/>
              </a:highlight>
              <a:latin typeface="DB Heavent"/>
            </a:endParaRPr>
          </a:p>
          <a:p>
            <a:pPr algn="l"/>
            <a:r>
              <a:rPr lang="th-TH" sz="6000" b="1" i="0" dirty="0">
                <a:effectLst/>
                <a:highlight>
                  <a:srgbClr val="FFFFFF"/>
                </a:highlight>
                <a:latin typeface="DB Heavent Bold"/>
              </a:rPr>
              <a:t> การตั้งหักบัญชีอัตโนมัติถือเป็นตัวช่วยด้านวินัยอย่างหนึ่ง ให้เราสามารถชำระค่าบริการต่างๆ ได้อย่างถูกต้องและตรงต่อเวลา</a:t>
            </a:r>
            <a:r>
              <a:rPr lang="th-TH" sz="6000" b="1" i="0" dirty="0">
                <a:effectLst/>
                <a:highlight>
                  <a:srgbClr val="FFFFFF"/>
                </a:highlight>
                <a:latin typeface="DB Heavent"/>
              </a:rPr>
              <a:t> อย่าง ค่าผ่อนบ้าน ค่าโทรศัพท์ และค่างวดที่ฝากประจำต่างๆ ซึ่งการที่เราสามารถชำระค่าบริการต่างๆ ได้ตรงเวลา นอกจากจะไม่โดนเรียกเก็บค่าธรรมเนียมชำระล่าช้าแล้ว ยังช่วยเสริมสร้างเครดิตและความน่าเชื่อถือให้กับตัวเราเองอีกด้วย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1470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ตัวแทนเนื้อหา 4">
            <a:extLst>
              <a:ext uri="{FF2B5EF4-FFF2-40B4-BE49-F238E27FC236}">
                <a16:creationId xmlns:a16="http://schemas.microsoft.com/office/drawing/2014/main" id="{AA2349D0-A316-1AC4-C28D-92B33B26C7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3" y="442913"/>
            <a:ext cx="11315700" cy="6115050"/>
          </a:xfrm>
        </p:spPr>
      </p:pic>
    </p:spTree>
    <p:extLst>
      <p:ext uri="{BB962C8B-B14F-4D97-AF65-F5344CB8AC3E}">
        <p14:creationId xmlns:p14="http://schemas.microsoft.com/office/powerpoint/2010/main" val="15243387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02136B98-F35A-A2AC-BD45-BF418D18FB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3" y="442912"/>
            <a:ext cx="11372850" cy="6257925"/>
          </a:xfrm>
        </p:spPr>
        <p:txBody>
          <a:bodyPr>
            <a:normAutofit fontScale="92500" lnSpcReduction="20000"/>
          </a:bodyPr>
          <a:lstStyle/>
          <a:p>
            <a:pPr marL="0" indent="0" algn="l">
              <a:buNone/>
            </a:pPr>
            <a:endParaRPr lang="th-TH" b="1" i="0" dirty="0">
              <a:solidFill>
                <a:srgbClr val="000080"/>
              </a:solidFill>
              <a:effectLst/>
              <a:highlight>
                <a:srgbClr val="FFFFFF"/>
              </a:highlight>
              <a:latin typeface="DB Heavent Bold"/>
            </a:endParaRPr>
          </a:p>
          <a:p>
            <a:pPr marL="0" indent="0" algn="l">
              <a:buNone/>
            </a:pPr>
            <a:r>
              <a:rPr lang="th-TH" sz="6000" b="1" i="0" dirty="0">
                <a:effectLst/>
                <a:highlight>
                  <a:srgbClr val="FFFFFF"/>
                </a:highlight>
                <a:latin typeface="DB Heavent Bold"/>
              </a:rPr>
              <a:t>4. มีเศษเหรียญ ให้หยอดกระปุก</a:t>
            </a:r>
            <a:endParaRPr lang="th-TH" sz="6000" b="1" i="0" dirty="0">
              <a:effectLst/>
              <a:highlight>
                <a:srgbClr val="FFFFFF"/>
              </a:highlight>
              <a:latin typeface="DB Heavent"/>
            </a:endParaRPr>
          </a:p>
          <a:p>
            <a:pPr algn="l"/>
            <a:r>
              <a:rPr lang="th-TH" sz="6000" b="1" i="0" dirty="0">
                <a:effectLst/>
                <a:highlight>
                  <a:srgbClr val="FFFFFF"/>
                </a:highlight>
                <a:latin typeface="DB Heavent Bold"/>
              </a:rPr>
              <a:t> ลองหากระปุกออมสินน่ารักๆ มาสร้างแรงบันดาลใจสักอัน</a:t>
            </a:r>
            <a:r>
              <a:rPr lang="th-TH" sz="6000" b="1" i="0" dirty="0">
                <a:effectLst/>
                <a:highlight>
                  <a:srgbClr val="FFFFFF"/>
                </a:highlight>
                <a:latin typeface="DB Heavent"/>
              </a:rPr>
              <a:t> คอยสำรวจกระเป๋าสตางค์ของเราว่า มีเศษเหรียญอยู่บ้างไหม ถ้ามีก็อย่ารีรอ รีบหยอดกระปุกกุ๊กกิ๊กของเราให้เต็มเร็วๆ กันดีกว่า หรือถ้าวันไหนเกิดอยากจะให้โบนัสตัวเอง ก็ลองเพิ่มจากเศษเหรียญเป็นแบงก์ 20 บ้างก็ได้ พอกระปุกเต็มเมื่อไหร่ก็ลองแกะมานับดู เผลอ ๆ ได้มาอีกหลายร้อยโดยไม่รู้ตัวนะ</a:t>
            </a:r>
            <a:r>
              <a:rPr lang="th-TH" sz="6000" b="1" i="0" dirty="0" err="1">
                <a:effectLst/>
                <a:highlight>
                  <a:srgbClr val="FFFFFF"/>
                </a:highlight>
                <a:latin typeface="DB Heavent"/>
              </a:rPr>
              <a:t>เอ้า</a:t>
            </a:r>
            <a:r>
              <a:rPr lang="th-TH" sz="6000" b="1" i="0" dirty="0">
                <a:effectLst/>
                <a:highlight>
                  <a:srgbClr val="FFFFFF"/>
                </a:highlight>
                <a:latin typeface="DB Heavent"/>
              </a:rPr>
              <a:t>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5996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ตัวแทนเนื้อหา 4">
            <a:extLst>
              <a:ext uri="{FF2B5EF4-FFF2-40B4-BE49-F238E27FC236}">
                <a16:creationId xmlns:a16="http://schemas.microsoft.com/office/drawing/2014/main" id="{87CBF0DA-0397-55F3-3749-70936189FD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38" y="314325"/>
            <a:ext cx="11244262" cy="6343650"/>
          </a:xfrm>
        </p:spPr>
      </p:pic>
    </p:spTree>
    <p:extLst>
      <p:ext uri="{BB962C8B-B14F-4D97-AF65-F5344CB8AC3E}">
        <p14:creationId xmlns:p14="http://schemas.microsoft.com/office/powerpoint/2010/main" val="24253391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52041378-4236-EE94-606B-505BC51E0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175" y="400050"/>
            <a:ext cx="11572875" cy="6115050"/>
          </a:xfrm>
        </p:spPr>
        <p:txBody>
          <a:bodyPr>
            <a:normAutofit fontScale="92500" lnSpcReduction="20000"/>
          </a:bodyPr>
          <a:lstStyle/>
          <a:p>
            <a:pPr marL="0" indent="0" algn="l">
              <a:buNone/>
            </a:pPr>
            <a:endParaRPr lang="th-TH" b="1" i="0" dirty="0">
              <a:solidFill>
                <a:srgbClr val="000080"/>
              </a:solidFill>
              <a:effectLst/>
              <a:highlight>
                <a:srgbClr val="FFFFFF"/>
              </a:highlight>
              <a:latin typeface="DB Heavent Bold"/>
            </a:endParaRPr>
          </a:p>
          <a:p>
            <a:pPr marL="0" indent="0" algn="l">
              <a:buNone/>
            </a:pPr>
            <a:r>
              <a:rPr lang="th-TH" sz="6000" b="1" i="0" dirty="0">
                <a:effectLst/>
                <a:highlight>
                  <a:srgbClr val="FFFFFF"/>
                </a:highlight>
                <a:latin typeface="DB Heavent Bold"/>
              </a:rPr>
              <a:t>5. แบงก์ 50 เป็นของต้องห้าม</a:t>
            </a:r>
            <a:endParaRPr lang="th-TH" sz="6000" b="1" i="0" dirty="0">
              <a:effectLst/>
              <a:highlight>
                <a:srgbClr val="FFFFFF"/>
              </a:highlight>
              <a:latin typeface="DB Heavent"/>
            </a:endParaRPr>
          </a:p>
          <a:p>
            <a:pPr algn="l"/>
            <a:r>
              <a:rPr lang="th-TH" sz="6000" b="1" i="0" dirty="0">
                <a:effectLst/>
                <a:highlight>
                  <a:srgbClr val="FFFFFF"/>
                </a:highlight>
                <a:latin typeface="DB Heavent Bold"/>
              </a:rPr>
              <a:t> แบงก์ 50 ค่อนข้างจะเป็น </a:t>
            </a:r>
            <a:r>
              <a:rPr lang="en-US" sz="6000" b="1" i="0" dirty="0">
                <a:effectLst/>
                <a:highlight>
                  <a:srgbClr val="FFFFFF"/>
                </a:highlight>
                <a:latin typeface="DB Heavent Bold"/>
              </a:rPr>
              <a:t>Rare Item </a:t>
            </a:r>
            <a:r>
              <a:rPr lang="th-TH" sz="6000" b="1" i="0" dirty="0">
                <a:effectLst/>
                <a:highlight>
                  <a:srgbClr val="FFFFFF"/>
                </a:highlight>
                <a:latin typeface="DB Heavent Bold"/>
              </a:rPr>
              <a:t>เพราะมันมีน้อยกว่าจำนวนแบงก์อื่นๆ</a:t>
            </a:r>
            <a:r>
              <a:rPr lang="th-TH" sz="6000" b="1" i="0" dirty="0">
                <a:effectLst/>
                <a:highlight>
                  <a:srgbClr val="FFFFFF"/>
                </a:highlight>
                <a:latin typeface="DB Heavent"/>
              </a:rPr>
              <a:t> ที่เราใช้กัน การที่เราจะเก็บมันไว้โดยไม่ใช้ ก็ไม่น่าจะกระทบกับชีวิตประจำวันของเรามากนัก ดังนั้น ให้มองว่า เจ้าแบงก์สีฟ้านี้เป็นของต้องห้าม หมายถึง “ต้องห้ามนำออกมาใช้เด็ดขาด” นั่นแหละ สะสมเอาไว้หลายใบเข้า มารู้ตัวอีกที เก็บได้เกือบ 1,000 บาทก็มีนะ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5985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ตัวแทนเนื้อหา 4">
            <a:extLst>
              <a:ext uri="{FF2B5EF4-FFF2-40B4-BE49-F238E27FC236}">
                <a16:creationId xmlns:a16="http://schemas.microsoft.com/office/drawing/2014/main" id="{3FB83774-C2F5-F936-0E6C-88B17FFFC3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13" y="385763"/>
            <a:ext cx="11272837" cy="6157912"/>
          </a:xfrm>
        </p:spPr>
      </p:pic>
    </p:spTree>
    <p:extLst>
      <p:ext uri="{BB962C8B-B14F-4D97-AF65-F5344CB8AC3E}">
        <p14:creationId xmlns:p14="http://schemas.microsoft.com/office/powerpoint/2010/main" val="18006793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82A4745E-5BDD-DDDA-49B3-2481349B06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0" y="300038"/>
            <a:ext cx="11539537" cy="6372225"/>
          </a:xfrm>
        </p:spPr>
        <p:txBody>
          <a:bodyPr>
            <a:normAutofit fontScale="85000" lnSpcReduction="10000"/>
          </a:bodyPr>
          <a:lstStyle/>
          <a:p>
            <a:pPr marL="0" indent="0" algn="l">
              <a:buNone/>
            </a:pPr>
            <a:endParaRPr lang="th-TH" b="1" i="0" dirty="0">
              <a:solidFill>
                <a:srgbClr val="000080"/>
              </a:solidFill>
              <a:effectLst/>
              <a:highlight>
                <a:srgbClr val="FFFFFF"/>
              </a:highlight>
              <a:latin typeface="DB Heavent Bold"/>
            </a:endParaRPr>
          </a:p>
          <a:p>
            <a:pPr marL="0" indent="0" algn="l">
              <a:buNone/>
            </a:pPr>
            <a:r>
              <a:rPr lang="th-TH" sz="6000" b="1" i="0" dirty="0">
                <a:effectLst/>
                <a:highlight>
                  <a:srgbClr val="FFFFFF"/>
                </a:highlight>
                <a:latin typeface="DB Heavent Bold"/>
              </a:rPr>
              <a:t>6. </a:t>
            </a:r>
            <a:r>
              <a:rPr lang="th-TH" sz="6000" b="1" i="0" dirty="0" err="1">
                <a:effectLst/>
                <a:highlight>
                  <a:srgbClr val="FFFFFF"/>
                </a:highlight>
                <a:latin typeface="DB Heavent Bold"/>
              </a:rPr>
              <a:t>ช้</a:t>
            </a:r>
            <a:r>
              <a:rPr lang="th-TH" sz="6000" b="1" i="0" dirty="0">
                <a:effectLst/>
                <a:highlight>
                  <a:srgbClr val="FFFFFF"/>
                </a:highlight>
                <a:latin typeface="DB Heavent Bold"/>
              </a:rPr>
              <a:t>อปไปเท่าไหร่ ออมคืนเท่านั้น</a:t>
            </a:r>
            <a:endParaRPr lang="th-TH" sz="6000" b="1" i="0" dirty="0">
              <a:effectLst/>
              <a:highlight>
                <a:srgbClr val="FFFFFF"/>
              </a:highlight>
              <a:latin typeface="DB Heavent"/>
            </a:endParaRPr>
          </a:p>
          <a:p>
            <a:pPr algn="l"/>
            <a:r>
              <a:rPr lang="th-TH" sz="6000" b="1" i="0" dirty="0">
                <a:effectLst/>
                <a:highlight>
                  <a:srgbClr val="FFFFFF"/>
                </a:highlight>
                <a:latin typeface="DB Heavent"/>
              </a:rPr>
              <a:t> ข้อนี้เป็นการปรับนิสัยการใช้จ่ายฟุ่มเฟือยของตัวเองได้ดีเลยนะ มองอีกแง่ มันเหมือนกับการ </a:t>
            </a:r>
            <a:r>
              <a:rPr lang="th-TH" sz="6000" b="1" i="0" dirty="0">
                <a:effectLst/>
                <a:highlight>
                  <a:srgbClr val="FFFFFF"/>
                </a:highlight>
                <a:latin typeface="DB Heavent Bold"/>
              </a:rPr>
              <a:t>“ยืมเงินตัวเองออกมาใช้ก่อน” แล้วคืนให้ทีหลัง </a:t>
            </a:r>
            <a:r>
              <a:rPr lang="th-TH" sz="6000" b="1" i="0" dirty="0">
                <a:effectLst/>
                <a:highlight>
                  <a:srgbClr val="FFFFFF"/>
                </a:highlight>
                <a:latin typeface="DB Heavent"/>
              </a:rPr>
              <a:t>หลักการเดียวกับการยืมเงินเพื่อนเลย เพียงแต่นี่คือเงินตัวเอง ถ้า</a:t>
            </a:r>
            <a:r>
              <a:rPr lang="th-TH" sz="6000" b="1" i="0" dirty="0" err="1">
                <a:effectLst/>
                <a:highlight>
                  <a:srgbClr val="FFFFFF"/>
                </a:highlight>
                <a:latin typeface="DB Heavent"/>
              </a:rPr>
              <a:t>อย</a:t>
            </a:r>
            <a:r>
              <a:rPr lang="th-TH" sz="6000" b="1" i="0" dirty="0">
                <a:effectLst/>
                <a:highlight>
                  <a:srgbClr val="FFFFFF"/>
                </a:highlight>
                <a:latin typeface="DB Heavent"/>
              </a:rPr>
              <a:t>ากช้อปปิงมาก ก็</a:t>
            </a:r>
            <a:r>
              <a:rPr lang="th-TH" sz="6000" b="1" i="0" dirty="0" err="1">
                <a:effectLst/>
                <a:highlight>
                  <a:srgbClr val="FFFFFF"/>
                </a:highlight>
                <a:latin typeface="DB Heavent"/>
              </a:rPr>
              <a:t>ช้</a:t>
            </a:r>
            <a:r>
              <a:rPr lang="th-TH" sz="6000" b="1" i="0" dirty="0">
                <a:effectLst/>
                <a:highlight>
                  <a:srgbClr val="FFFFFF"/>
                </a:highlight>
                <a:latin typeface="DB Heavent"/>
              </a:rPr>
              <a:t>อปได้เลย แต่ซื้ออะไรไปเท่าไหร่ จดไว้ แล้วหามาจ่ายคืนทีหลังด้วยนะ แม้จะเป็นเงินตัวเอง ก็ห้ามอ่อนข้อ ทำให้เหมือนเราติดหนี้เพื่อน ต้องรีบใช้คืน อย่าผัดวันประกันพรุ่งเด็ดขาด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5312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ตัวแทนเนื้อหา 4">
            <a:extLst>
              <a:ext uri="{FF2B5EF4-FFF2-40B4-BE49-F238E27FC236}">
                <a16:creationId xmlns:a16="http://schemas.microsoft.com/office/drawing/2014/main" id="{4847FEE0-E822-9F9C-64E5-2540FC1E94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49" y="285750"/>
            <a:ext cx="11358563" cy="6286500"/>
          </a:xfrm>
        </p:spPr>
      </p:pic>
    </p:spTree>
    <p:extLst>
      <p:ext uri="{BB962C8B-B14F-4D97-AF65-F5344CB8AC3E}">
        <p14:creationId xmlns:p14="http://schemas.microsoft.com/office/powerpoint/2010/main" val="23027339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C245FBEA-59E1-91C5-FC5C-43A516708D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400050"/>
            <a:ext cx="11544300" cy="6215063"/>
          </a:xfrm>
        </p:spPr>
        <p:txBody>
          <a:bodyPr>
            <a:normAutofit fontScale="85000" lnSpcReduction="20000"/>
          </a:bodyPr>
          <a:lstStyle/>
          <a:p>
            <a:pPr marL="0" indent="0" algn="l">
              <a:buNone/>
            </a:pPr>
            <a:endParaRPr lang="th-TH" b="1" i="0" dirty="0">
              <a:solidFill>
                <a:srgbClr val="333399"/>
              </a:solidFill>
              <a:effectLst/>
              <a:highlight>
                <a:srgbClr val="FFFFFF"/>
              </a:highlight>
              <a:latin typeface="DB Heavent Bold"/>
            </a:endParaRPr>
          </a:p>
          <a:p>
            <a:pPr marL="0" indent="0" algn="l">
              <a:buNone/>
            </a:pPr>
            <a:r>
              <a:rPr lang="th-TH" sz="6000" b="1" i="0" dirty="0">
                <a:effectLst/>
                <a:highlight>
                  <a:srgbClr val="FFFFFF"/>
                </a:highlight>
                <a:latin typeface="DB Heavent Bold"/>
              </a:rPr>
              <a:t>7. เงินเหลือเท่ากับออม</a:t>
            </a:r>
            <a:endParaRPr lang="th-TH" sz="6000" b="1" i="0" dirty="0">
              <a:effectLst/>
              <a:highlight>
                <a:srgbClr val="FFFFFF"/>
              </a:highlight>
              <a:latin typeface="DB Heavent"/>
            </a:endParaRPr>
          </a:p>
          <a:p>
            <a:pPr algn="l"/>
            <a:r>
              <a:rPr lang="th-TH" sz="6000" b="1" i="0" dirty="0">
                <a:effectLst/>
                <a:highlight>
                  <a:srgbClr val="FFFFFF"/>
                </a:highlight>
                <a:latin typeface="DB Heavent Bold"/>
              </a:rPr>
              <a:t> สมมติว่า สิ้นเดือนเรามียอดคงเหลือในบัญชีอยู่ 1,530 บาท ให้ย้ายเงินส่วนนี้ไปใส่บัญชีเงินออม</a:t>
            </a:r>
            <a:r>
              <a:rPr lang="th-TH" sz="6000" b="1" i="0" dirty="0">
                <a:effectLst/>
                <a:highlight>
                  <a:srgbClr val="FFFFFF"/>
                </a:highlight>
                <a:latin typeface="DB Heavent"/>
              </a:rPr>
              <a:t> อาจจะถอนออกเป็นเลขกลม ๆ เช่น 1,500 บาท ไปเก็บออมไว้ พอขึ้นเดือนใหม่ เงินเดือนเข้ามาอีก 15,000 บาท + ของเก่าคงค้าง 30 บาท รวมเป็น </a:t>
            </a:r>
            <a:r>
              <a:rPr lang="th-TH" sz="6000" b="1" i="0" dirty="0">
                <a:effectLst/>
                <a:highlight>
                  <a:srgbClr val="FFFFFF"/>
                </a:highlight>
                <a:latin typeface="DB Heavent Bold"/>
              </a:rPr>
              <a:t>15,030</a:t>
            </a:r>
            <a:r>
              <a:rPr lang="th-TH" sz="6000" b="1" i="0" dirty="0">
                <a:effectLst/>
                <a:highlight>
                  <a:srgbClr val="FFFFFF"/>
                </a:highlight>
                <a:latin typeface="DB Heavent"/>
              </a:rPr>
              <a:t> บาทเพื่อใช้จ่ายในเดือนนั้น ๆ แล้วเราก็กลับไปใช้เทคนิคตั้งแต่ข้อที่ 1 ไล่ลงมาใหม่ ถือเป็นการบังคับตัวเองให้ใช้จ่ายด้วยวงเงินที่จำกัดเท่า ๆ กันในแต่ละเดือน และลดการใช้จ่ายสุรุ่ยสุร่ายลงได้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477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839DB5-C2F0-0E97-C886-610D064562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kk23">
            <a:extLst>
              <a:ext uri="{FF2B5EF4-FFF2-40B4-BE49-F238E27FC236}">
                <a16:creationId xmlns:a16="http://schemas.microsoft.com/office/drawing/2014/main" id="{F1275450-32EF-C2F9-99C7-9EB10EAA52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589"/>
            <a:ext cx="11487150" cy="7142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7" name="Text Box 3">
            <a:extLst>
              <a:ext uri="{FF2B5EF4-FFF2-40B4-BE49-F238E27FC236}">
                <a16:creationId xmlns:a16="http://schemas.microsoft.com/office/drawing/2014/main" id="{7046A63D-4F52-A180-5A4C-637AC4555C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2924176"/>
            <a:ext cx="4032250" cy="10064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h-TH" altLang="en-US" sz="6000" b="1" dirty="0">
                <a:solidFill>
                  <a:srgbClr val="FFFF00"/>
                </a:solidFill>
                <a:latin typeface="Arial" panose="020B0604020202020204" pitchFamily="34" charset="0"/>
              </a:rPr>
              <a:t>พระบรมราโชวาท</a:t>
            </a:r>
          </a:p>
        </p:txBody>
      </p:sp>
    </p:spTree>
    <p:extLst>
      <p:ext uri="{BB962C8B-B14F-4D97-AF65-F5344CB8AC3E}">
        <p14:creationId xmlns:p14="http://schemas.microsoft.com/office/powerpoint/2010/main" val="3327854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8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8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8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8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ตัวแทนเนื้อหา 4">
            <a:extLst>
              <a:ext uri="{FF2B5EF4-FFF2-40B4-BE49-F238E27FC236}">
                <a16:creationId xmlns:a16="http://schemas.microsoft.com/office/drawing/2014/main" id="{AEFC19FF-4851-B844-0A17-4BDCC62404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" y="371475"/>
            <a:ext cx="11272838" cy="6200775"/>
          </a:xfrm>
        </p:spPr>
      </p:pic>
    </p:spTree>
    <p:extLst>
      <p:ext uri="{BB962C8B-B14F-4D97-AF65-F5344CB8AC3E}">
        <p14:creationId xmlns:p14="http://schemas.microsoft.com/office/powerpoint/2010/main" val="40233677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2C1A7AE8-0DC0-16E6-B047-331FEA7A39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613" y="400050"/>
            <a:ext cx="11601450" cy="6129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th-TH" b="1" i="0" dirty="0">
              <a:solidFill>
                <a:srgbClr val="EC008C"/>
              </a:solidFill>
              <a:effectLst/>
              <a:highlight>
                <a:srgbClr val="FFFFFF"/>
              </a:highlight>
              <a:latin typeface="DB Heavent Bold"/>
            </a:endParaRPr>
          </a:p>
          <a:p>
            <a:pPr marL="0" indent="0">
              <a:buNone/>
            </a:pPr>
            <a:r>
              <a:rPr lang="th-TH" sz="6000" b="1" i="0" dirty="0">
                <a:effectLst/>
                <a:highlight>
                  <a:srgbClr val="FFFFFF"/>
                </a:highlight>
                <a:latin typeface="DB Heavent Bold"/>
              </a:rPr>
              <a:t>สุดท้ายนี้  การออมเงินไม่ใช่เรื่องยาก แต่เป็นเรื่องของการวางแผน ตั้งใจ หักห้ามใจ และมีวินัยในตนเอง รับรองได้เลยว่า ถ้าทำตามทั้ง 7 วิธีที่กล่าวมานี้ ยังไงก็มีเงินเก็บแน่นอน แต่หากใครที่มีเงินออมแล้ว และอยากลงทุนให้งอกเงยต่อไป ลองหาความรู้ด้านการลงทุน เพิ่มเติมจากบทความ </a:t>
            </a:r>
            <a:r>
              <a:rPr lang="th-TH" sz="6000" b="1" i="0" u="none" strike="noStrike" dirty="0">
                <a:effectLst/>
                <a:highlight>
                  <a:srgbClr val="FFFFFF"/>
                </a:highlight>
                <a:latin typeface="DB Heavent Bold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ออมให้รวย ง่าย ๆ ด้วยการลงทุนแบบประจำ</a:t>
            </a:r>
            <a:r>
              <a:rPr lang="th-TH" sz="6000" b="1" i="0" dirty="0">
                <a:effectLst/>
                <a:highlight>
                  <a:srgbClr val="FFFFFF"/>
                </a:highlight>
                <a:latin typeface="DB Heavent Bold"/>
              </a:rPr>
              <a:t> และ </a:t>
            </a:r>
            <a:r>
              <a:rPr lang="th-TH" sz="6000" b="1" i="0" u="none" strike="noStrike" dirty="0">
                <a:effectLst/>
                <a:highlight>
                  <a:srgbClr val="FFFFFF"/>
                </a:highlight>
                <a:latin typeface="DB Heavent Bol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ออมเงินแบบไหน กำไรเร็วกว่า</a:t>
            </a:r>
            <a:r>
              <a:rPr lang="th-TH" sz="6000" b="1" i="0" dirty="0">
                <a:effectLst/>
                <a:highlight>
                  <a:srgbClr val="FFFFFF"/>
                </a:highlight>
                <a:latin typeface="DB Heavent Bold"/>
              </a:rPr>
              <a:t> กันดูนะ</a:t>
            </a:r>
            <a:endParaRPr lang="th-TH" sz="6000" b="0" i="0" dirty="0">
              <a:effectLst/>
              <a:highlight>
                <a:srgbClr val="FFFFFF"/>
              </a:highlight>
              <a:latin typeface="DB Heaven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7929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ตัวแทนเนื้อหา 4">
            <a:extLst>
              <a:ext uri="{FF2B5EF4-FFF2-40B4-BE49-F238E27FC236}">
                <a16:creationId xmlns:a16="http://schemas.microsoft.com/office/drawing/2014/main" id="{AD016413-8FAF-8067-639C-6EFF5EE149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85750"/>
            <a:ext cx="11687175" cy="6329363"/>
          </a:xfrm>
        </p:spPr>
      </p:pic>
    </p:spTree>
    <p:extLst>
      <p:ext uri="{BB962C8B-B14F-4D97-AF65-F5344CB8AC3E}">
        <p14:creationId xmlns:p14="http://schemas.microsoft.com/office/powerpoint/2010/main" val="30180251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5436B478-2B28-F615-ECB6-7CD5197EDA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025" y="428625"/>
            <a:ext cx="7615237" cy="2543175"/>
          </a:xfrm>
        </p:spPr>
        <p:txBody>
          <a:bodyPr>
            <a:normAutofit/>
          </a:bodyPr>
          <a:lstStyle/>
          <a:p>
            <a:r>
              <a:rPr lang="en-US" sz="7200" b="1" kern="1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10 </a:t>
            </a:r>
            <a:r>
              <a:rPr lang="th-TH" sz="7200" b="1" kern="1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ข้อคิด </a:t>
            </a:r>
            <a:r>
              <a:rPr lang="en-US" sz="7200" b="1" kern="1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D  </a:t>
            </a:r>
            <a:r>
              <a:rPr lang="en-US" sz="7200" b="1" kern="18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D</a:t>
            </a:r>
            <a:endParaRPr lang="en-US" sz="7200" dirty="0"/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570E5950-FB7E-F2B1-98B9-2AC4975C1A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7615237" cy="2133599"/>
          </a:xfrm>
        </p:spPr>
        <p:txBody>
          <a:bodyPr>
            <a:noAutofit/>
          </a:bodyPr>
          <a:lstStyle/>
          <a:p>
            <a:r>
              <a:rPr lang="th-TH" sz="6600" b="1" dirty="0"/>
              <a:t>โดย</a:t>
            </a:r>
          </a:p>
          <a:p>
            <a:r>
              <a:rPr lang="th-TH" sz="6600" b="1" dirty="0"/>
              <a:t>อาจารย์ดารี   อารีชาติ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3200575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974D935F-719A-7BBC-C6AF-608391115A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0" y="200025"/>
            <a:ext cx="11658600" cy="5976938"/>
          </a:xfrm>
        </p:spPr>
        <p:txBody>
          <a:bodyPr/>
          <a:lstStyle/>
          <a:p>
            <a:pPr marL="0" marR="0" algn="just">
              <a:lnSpc>
                <a:spcPct val="200000"/>
              </a:lnSpc>
              <a:spcBef>
                <a:spcPts val="0"/>
              </a:spcBef>
              <a:spcAft>
                <a:spcPts val="1800"/>
              </a:spcAft>
            </a:pPr>
            <a:r>
              <a:rPr lang="th-TH" sz="3200" b="1" kern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AngsanaUPC" panose="02020603050405020304" pitchFamily="18" charset="-34"/>
              </a:rPr>
              <a:t>คนเป็นราชการ  เงินเดือนน้อย แต่มีบำนาญและสวัสดิการดี ในตอนเกษียณ</a:t>
            </a:r>
            <a:r>
              <a:rPr lang="en-US" sz="3200" b="1" kern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AngsanaUPC" panose="02020603050405020304" pitchFamily="18" charset="-34"/>
                <a:ea typeface="Times New Roman" panose="02020603050405020304" pitchFamily="18" charset="0"/>
                <a:cs typeface="Cordia New" panose="020B0304020202020204" pitchFamily="34" charset="-34"/>
              </a:rPr>
              <a:t> </a:t>
            </a:r>
            <a:r>
              <a:rPr lang="th-TH" sz="3200" b="1" kern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AngsanaUPC" panose="02020603050405020304" pitchFamily="18" charset="-34"/>
                <a:ea typeface="Times New Roman" panose="02020603050405020304" pitchFamily="18" charset="0"/>
                <a:cs typeface="Cordia New" panose="020B0304020202020204" pitchFamily="34" charset="-34"/>
              </a:rPr>
              <a:t>ส่วนคนทำงานเอกชนเงินเดือนสูง</a:t>
            </a:r>
            <a:r>
              <a:rPr lang="en-US" sz="3200" b="1" kern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AngsanaUPC" panose="02020603050405020304" pitchFamily="18" charset="-34"/>
                <a:ea typeface="Times New Roman" panose="02020603050405020304" pitchFamily="18" charset="0"/>
                <a:cs typeface="Cordia New" panose="020B0304020202020204" pitchFamily="34" charset="-34"/>
              </a:rPr>
              <a:t>   </a:t>
            </a:r>
            <a:r>
              <a:rPr lang="th-TH" sz="3200" b="1" kern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AngsanaUPC" panose="02020603050405020304" pitchFamily="18" charset="-34"/>
                <a:ea typeface="Times New Roman" panose="02020603050405020304" pitchFamily="18" charset="0"/>
                <a:cs typeface="Cordia New" panose="020B0304020202020204" pitchFamily="34" charset="-34"/>
              </a:rPr>
              <a:t>แต่มีทางเลือกในการลงทุนและเก็บเงินเพื่อเกษียณเอง</a:t>
            </a:r>
            <a:r>
              <a:rPr lang="en-US" sz="3200" b="1" kern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AngsanaUPC" panose="02020603050405020304" pitchFamily="18" charset="-34"/>
                <a:ea typeface="Times New Roman" panose="02020603050405020304" pitchFamily="18" charset="0"/>
                <a:cs typeface="Cordia New" panose="020B0304020202020204" pitchFamily="34" charset="-34"/>
              </a:rPr>
              <a:t> </a:t>
            </a:r>
            <a:r>
              <a:rPr lang="th-TH" sz="3200" b="1" kern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AngsanaUPC" panose="02020603050405020304" pitchFamily="18" charset="-34"/>
                <a:ea typeface="Times New Roman" panose="02020603050405020304" pitchFamily="18" charset="0"/>
                <a:cs typeface="Cordia New" panose="020B0304020202020204" pitchFamily="34" charset="-34"/>
              </a:rPr>
              <a:t>แบบไหนดีกว่ากันนะ </a:t>
            </a:r>
            <a:r>
              <a:rPr lang="en-US" sz="3200" b="1" kern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AngsanaUPC" panose="02020603050405020304" pitchFamily="18" charset="-34"/>
                <a:ea typeface="Times New Roman" panose="02020603050405020304" pitchFamily="18" charset="0"/>
                <a:cs typeface="Cordia New" panose="020B0304020202020204" pitchFamily="34" charset="-34"/>
              </a:rPr>
              <a:t>?</a:t>
            </a:r>
            <a:endParaRPr lang="en-US" sz="3200" b="1" kern="100" dirty="0">
              <a:effectLst/>
              <a:highlight>
                <a:srgbClr val="FFFFFF"/>
              </a:highlight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 algn="just">
              <a:lnSpc>
                <a:spcPct val="200000"/>
              </a:lnSpc>
              <a:spcBef>
                <a:spcPts val="0"/>
              </a:spcBef>
              <a:spcAft>
                <a:spcPts val="1800"/>
              </a:spcAft>
            </a:pPr>
            <a:r>
              <a:rPr lang="th-TH" sz="3200" b="1" kern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AngsanaUPC" panose="02020603050405020304" pitchFamily="18" charset="-34"/>
              </a:rPr>
              <a:t>ไม่มีแบบไหนดีกว่า ขึ้นอยู่กับการบริหารเงินเพื่อเกษียณของแต่ละคน</a:t>
            </a:r>
            <a:endParaRPr lang="en-US" sz="3200" b="1" kern="100" dirty="0">
              <a:effectLst/>
              <a:highlight>
                <a:srgbClr val="FFFFFF"/>
              </a:highlight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 algn="just">
              <a:lnSpc>
                <a:spcPct val="200000"/>
              </a:lnSpc>
              <a:spcBef>
                <a:spcPts val="0"/>
              </a:spcBef>
              <a:spcAft>
                <a:spcPts val="1800"/>
              </a:spcAft>
            </a:pPr>
            <a:r>
              <a:rPr lang="th-TH" sz="3200" b="1" kern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AngsanaUPC" panose="02020603050405020304" pitchFamily="18" charset="-34"/>
              </a:rPr>
              <a:t>คนทำงานเอกชน เงินเดือนสูง แต่ถ้าไม่เก็บเงิน ก็จนได้</a:t>
            </a:r>
            <a:endParaRPr lang="en-US" sz="3200" b="1" kern="100" dirty="0">
              <a:effectLst/>
              <a:highlight>
                <a:srgbClr val="FFFFFF"/>
              </a:highlight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 algn="just">
              <a:lnSpc>
                <a:spcPct val="200000"/>
              </a:lnSpc>
              <a:spcBef>
                <a:spcPts val="0"/>
              </a:spcBef>
              <a:spcAft>
                <a:spcPts val="1800"/>
              </a:spcAft>
            </a:pPr>
            <a:r>
              <a:rPr lang="th-TH" sz="3200" b="1" kern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AngsanaUPC" panose="02020603050405020304" pitchFamily="18" charset="-34"/>
              </a:rPr>
              <a:t>ส่วนข้าราชการ สร้างแต่หนี้ ก็จนได้เหมือนกัน</a:t>
            </a:r>
            <a:endParaRPr lang="en-US" sz="3200" b="1" kern="100" dirty="0">
              <a:effectLst/>
              <a:highlight>
                <a:srgbClr val="FFFFFF"/>
              </a:highlight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7303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0 ข้อคิด เกษียณสุข จาก (พ่อแม่) ข้าราชการบำนาญ">
            <a:extLst>
              <a:ext uri="{FF2B5EF4-FFF2-40B4-BE49-F238E27FC236}">
                <a16:creationId xmlns:a16="http://schemas.microsoft.com/office/drawing/2014/main" id="{D059F4EE-3DE9-48D6-B202-4A0560C494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7164" y="157164"/>
            <a:ext cx="10858500" cy="67008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8627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5956E462-4EB3-7DF6-A108-897D61AC30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463" y="314325"/>
            <a:ext cx="11430000" cy="6343650"/>
          </a:xfrm>
        </p:spPr>
        <p:txBody>
          <a:bodyPr/>
          <a:lstStyle/>
          <a:p>
            <a:pPr marL="0" marR="0">
              <a:lnSpc>
                <a:spcPct val="2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4000" b="1" kern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AngsanaUPC" panose="02020603050405020304" pitchFamily="18" charset="-34"/>
                <a:ea typeface="Times New Roman" panose="02020603050405020304" pitchFamily="18" charset="0"/>
                <a:cs typeface="Cordia New" panose="020B0304020202020204" pitchFamily="34" charset="-34"/>
              </a:rPr>
              <a:t>1. </a:t>
            </a:r>
            <a:r>
              <a:rPr lang="th-TH" sz="4000" b="1" kern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AngsanaUPC" panose="02020603050405020304" pitchFamily="18" charset="-34"/>
                <a:ea typeface="Times New Roman" panose="02020603050405020304" pitchFamily="18" charset="0"/>
                <a:cs typeface="Cordia New" panose="020B0304020202020204" pitchFamily="34" charset="-34"/>
              </a:rPr>
              <a:t>ต้องมีเงิน</a:t>
            </a:r>
            <a:endParaRPr lang="en-US" sz="4000" b="1" kern="100" dirty="0">
              <a:effectLst/>
              <a:highlight>
                <a:srgbClr val="FFFFFF"/>
              </a:highlight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 algn="just">
              <a:lnSpc>
                <a:spcPct val="200000"/>
              </a:lnSpc>
              <a:spcBef>
                <a:spcPts val="0"/>
              </a:spcBef>
              <a:spcAft>
                <a:spcPts val="1800"/>
              </a:spcAft>
            </a:pPr>
            <a:r>
              <a:rPr lang="th-TH" sz="4000" b="1" kern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AngsanaUPC" panose="02020603050405020304" pitchFamily="18" charset="-34"/>
              </a:rPr>
              <a:t>อันนี้สำคัญมาก หลังเกษียณไม่มีรายได้อีกต่อไปแล้ว</a:t>
            </a:r>
            <a:r>
              <a:rPr lang="en-US" sz="4000" b="1" kern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AngsanaUPC" panose="02020603050405020304" pitchFamily="18" charset="-34"/>
                <a:ea typeface="Times New Roman" panose="02020603050405020304" pitchFamily="18" charset="0"/>
                <a:cs typeface="Cordia New" panose="020B0304020202020204" pitchFamily="34" charset="-34"/>
              </a:rPr>
              <a:t>  </a:t>
            </a:r>
            <a:r>
              <a:rPr lang="th-TH" sz="4000" b="1" kern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AngsanaUPC" panose="02020603050405020304" pitchFamily="18" charset="-34"/>
                <a:ea typeface="Times New Roman" panose="02020603050405020304" pitchFamily="18" charset="0"/>
                <a:cs typeface="Cordia New" panose="020B0304020202020204" pitchFamily="34" charset="-34"/>
              </a:rPr>
              <a:t>สำหรับข้าราชการจะมีบำนาญมาให้ทุกเดือน แต่ทำงานเอกชนจะไม่มีบำนาญ จำเป็นต้องเก็บเอง แต่ทำเอกชนมีทางเลือกในการลงทุนกว่า ขึ้นอยู่กับว่า จะเริ่มออมตอนไหน</a:t>
            </a:r>
            <a:endParaRPr lang="en-US" sz="4000" b="1" kern="100" dirty="0">
              <a:effectLst/>
              <a:highlight>
                <a:srgbClr val="FFFFFF"/>
              </a:highlight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4504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10 ข้อคิด เกษียณสุข จาก (พ่อแม่) ข้าราชการบำนาญ">
            <a:extLst>
              <a:ext uri="{FF2B5EF4-FFF2-40B4-BE49-F238E27FC236}">
                <a16:creationId xmlns:a16="http://schemas.microsoft.com/office/drawing/2014/main" id="{B992D626-E775-AF90-D6B6-74A0EF02D9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5738" y="171450"/>
            <a:ext cx="11172825" cy="6457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16951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13F5A744-B3E9-7E65-50D9-DA7482297A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025" y="342900"/>
            <a:ext cx="11472863" cy="6343649"/>
          </a:xfrm>
        </p:spPr>
        <p:txBody>
          <a:bodyPr>
            <a:normAutofit fontScale="85000" lnSpcReduction="10000"/>
          </a:bodyPr>
          <a:lstStyle/>
          <a:p>
            <a:pPr marL="0" marR="0">
              <a:lnSpc>
                <a:spcPct val="107000"/>
              </a:lnSpc>
              <a:spcBef>
                <a:spcPts val="1500"/>
              </a:spcBef>
              <a:spcAft>
                <a:spcPts val="1500"/>
              </a:spcAft>
            </a:pPr>
            <a:r>
              <a:rPr lang="en-US" sz="3600" b="1" kern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AngsanaUPC" panose="02020603050405020304" pitchFamily="18" charset="-34"/>
                <a:ea typeface="Times New Roman" panose="02020603050405020304" pitchFamily="18" charset="0"/>
                <a:cs typeface="Cordia New" panose="020B0304020202020204" pitchFamily="34" charset="-34"/>
              </a:rPr>
              <a:t>2. </a:t>
            </a:r>
            <a:r>
              <a:rPr lang="th-TH" sz="3600" b="1" kern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AngsanaUPC" panose="02020603050405020304" pitchFamily="18" charset="-34"/>
                <a:ea typeface="Times New Roman" panose="02020603050405020304" pitchFamily="18" charset="0"/>
                <a:cs typeface="Cordia New" panose="020B0304020202020204" pitchFamily="34" charset="-34"/>
              </a:rPr>
              <a:t>อย่าหวังพึ่งแต่บำนาญ</a:t>
            </a:r>
            <a:endParaRPr lang="en-US" sz="3600" b="1" kern="100" dirty="0">
              <a:effectLst/>
              <a:highlight>
                <a:srgbClr val="FFFFFF"/>
              </a:highlight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 algn="just">
              <a:lnSpc>
                <a:spcPct val="200000"/>
              </a:lnSpc>
              <a:spcBef>
                <a:spcPts val="0"/>
              </a:spcBef>
              <a:spcAft>
                <a:spcPts val="1800"/>
              </a:spcAft>
            </a:pPr>
            <a:r>
              <a:rPr lang="th-TH" sz="3600" b="1" kern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AngsanaUPC" panose="02020603050405020304" pitchFamily="18" charset="-34"/>
              </a:rPr>
              <a:t>แค่บำนาญ ไม่เพียงพอ</a:t>
            </a:r>
            <a:r>
              <a:rPr lang="en-US" sz="3600" b="1" kern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AngsanaUPC" panose="02020603050405020304" pitchFamily="18" charset="-34"/>
                <a:ea typeface="Times New Roman" panose="02020603050405020304" pitchFamily="18" charset="0"/>
                <a:cs typeface="Cordia New" panose="020B0304020202020204" pitchFamily="34" charset="-34"/>
              </a:rPr>
              <a:t>  </a:t>
            </a:r>
            <a:r>
              <a:rPr lang="th-TH" sz="3600" b="1" kern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AngsanaUPC" panose="02020603050405020304" pitchFamily="18" charset="-34"/>
                <a:ea typeface="Times New Roman" panose="02020603050405020304" pitchFamily="18" charset="0"/>
                <a:cs typeface="Cordia New" panose="020B0304020202020204" pitchFamily="34" charset="-34"/>
              </a:rPr>
              <a:t>จะต้องลงทุนเพิ่มเติมด้วย คุณแม่จะเป็นคนชอบวางแผน</a:t>
            </a:r>
            <a:r>
              <a:rPr lang="en-US" sz="3600" b="1" kern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AngsanaUPC" panose="02020603050405020304" pitchFamily="18" charset="-34"/>
                <a:ea typeface="Times New Roman" panose="02020603050405020304" pitchFamily="18" charset="0"/>
                <a:cs typeface="Cordia New" panose="020B0304020202020204" pitchFamily="34" charset="-34"/>
              </a:rPr>
              <a:t> </a:t>
            </a:r>
            <a:r>
              <a:rPr lang="th-TH" sz="3600" b="1" kern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AngsanaUPC" panose="02020603050405020304" pitchFamily="18" charset="-34"/>
                <a:ea typeface="Times New Roman" panose="02020603050405020304" pitchFamily="18" charset="0"/>
                <a:cs typeface="Cordia New" panose="020B0304020202020204" pitchFamily="34" charset="-34"/>
              </a:rPr>
              <a:t>ท่านได้ลงทุนในบ้านเช่าและอสังหาริมทรัพย์ไว้ เพื่อเป็นเงิน </a:t>
            </a:r>
            <a:r>
              <a:rPr lang="en-US" sz="3600" b="1" kern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AngsanaUPC" panose="02020603050405020304" pitchFamily="18" charset="-34"/>
                <a:ea typeface="Times New Roman" panose="02020603050405020304" pitchFamily="18" charset="0"/>
                <a:cs typeface="Cordia New" panose="020B0304020202020204" pitchFamily="34" charset="-34"/>
              </a:rPr>
              <a:t>Passive Income </a:t>
            </a:r>
            <a:r>
              <a:rPr lang="th-TH" sz="3600" b="1" kern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AngsanaUPC" panose="02020603050405020304" pitchFamily="18" charset="-34"/>
                <a:ea typeface="Times New Roman" panose="02020603050405020304" pitchFamily="18" charset="0"/>
                <a:cs typeface="Cordia New" panose="020B0304020202020204" pitchFamily="34" charset="-34"/>
              </a:rPr>
              <a:t>หลังเกษียณเพิ่มเติมจากบำนาญ</a:t>
            </a:r>
            <a:endParaRPr lang="en-US" sz="3600" b="1" kern="100" dirty="0">
              <a:effectLst/>
              <a:highlight>
                <a:srgbClr val="FFFFFF"/>
              </a:highlight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 algn="just">
              <a:lnSpc>
                <a:spcPct val="200000"/>
              </a:lnSpc>
              <a:spcBef>
                <a:spcPts val="0"/>
              </a:spcBef>
              <a:spcAft>
                <a:spcPts val="1800"/>
              </a:spcAft>
            </a:pPr>
            <a:r>
              <a:rPr lang="th-TH" sz="3600" b="1" kern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AngsanaUPC" panose="02020603050405020304" pitchFamily="18" charset="-34"/>
              </a:rPr>
              <a:t>คนทำงานเอกชน มีวิธีการลงทุนให้เลือกมากมาย เช่น ลงทุนใน </a:t>
            </a:r>
            <a:r>
              <a:rPr lang="en-US" sz="3600" b="1" kern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AngsanaUPC" panose="02020603050405020304" pitchFamily="18" charset="-34"/>
                <a:ea typeface="Times New Roman" panose="02020603050405020304" pitchFamily="18" charset="0"/>
                <a:cs typeface="Cordia New" panose="020B0304020202020204" pitchFamily="34" charset="-34"/>
              </a:rPr>
              <a:t>RMF , SSF , </a:t>
            </a:r>
            <a:r>
              <a:rPr lang="th-TH" sz="3600" b="1" kern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AngsanaUPC" panose="02020603050405020304" pitchFamily="18" charset="-34"/>
                <a:ea typeface="Times New Roman" panose="02020603050405020304" pitchFamily="18" charset="0"/>
                <a:cs typeface="Cordia New" panose="020B0304020202020204" pitchFamily="34" charset="-34"/>
              </a:rPr>
              <a:t>กองทุนสำรองเลี้ยงชีพ และ บำนาญ ก็ควรจะกระจายการลงทุนให้เหมาะสม มีแผนการเกษียณของตัวเองให้ชัดเจน</a:t>
            </a:r>
            <a:endParaRPr lang="en-US" sz="3600" b="1" kern="100" dirty="0">
              <a:effectLst/>
              <a:highlight>
                <a:srgbClr val="FFFFFF"/>
              </a:highlight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7713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10 ข้อคิด เกษียณสุข จาก (พ่อแม่) ข้าราชการบำนาญ">
            <a:extLst>
              <a:ext uri="{FF2B5EF4-FFF2-40B4-BE49-F238E27FC236}">
                <a16:creationId xmlns:a16="http://schemas.microsoft.com/office/drawing/2014/main" id="{6A968139-AA21-3638-0AE8-F952F3D859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7175" y="200026"/>
            <a:ext cx="11358563" cy="64865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883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4">
            <a:extLst>
              <a:ext uri="{FF2B5EF4-FFF2-40B4-BE49-F238E27FC236}">
                <a16:creationId xmlns:a16="http://schemas.microsoft.com/office/drawing/2014/main" id="{7BE4F299-FFA4-9AEA-A6D2-C0E1A1560933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0"/>
            <a:ext cx="9144000" cy="6884988"/>
            <a:chOff x="0" y="0"/>
            <a:chExt cx="5760" cy="4337"/>
          </a:xfrm>
        </p:grpSpPr>
        <p:pic>
          <p:nvPicPr>
            <p:cNvPr id="13316" name="Picture 5" descr="ในหลวง">
              <a:extLst>
                <a:ext uri="{FF2B5EF4-FFF2-40B4-BE49-F238E27FC236}">
                  <a16:creationId xmlns:a16="http://schemas.microsoft.com/office/drawing/2014/main" id="{C889B266-8164-0A8F-4AD0-4B49AF3BC2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17" name="Picture 6" descr="ในหลวง">
              <a:extLst>
                <a:ext uri="{FF2B5EF4-FFF2-40B4-BE49-F238E27FC236}">
                  <a16:creationId xmlns:a16="http://schemas.microsoft.com/office/drawing/2014/main" id="{203FA08A-8D82-D52C-76CE-B59BD3BCFF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2" y="0"/>
              <a:ext cx="3198" cy="4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6631" name="Rectangle 7">
            <a:extLst>
              <a:ext uri="{FF2B5EF4-FFF2-40B4-BE49-F238E27FC236}">
                <a16:creationId xmlns:a16="http://schemas.microsoft.com/office/drawing/2014/main" id="{78C5BC7A-F8CF-1EDD-BD4A-CED579DE1C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7688" y="1102518"/>
            <a:ext cx="6623050" cy="5469731"/>
          </a:xfrm>
          <a:prstGeom prst="rect">
            <a:avLst/>
          </a:prstGeom>
          <a:noFill/>
          <a:ln>
            <a:noFill/>
          </a:ln>
          <a:effectLst>
            <a:outerShdw dist="254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h-TH" altLang="en-US" sz="4400" b="1" dirty="0">
                <a:cs typeface="DilleniaUPC" panose="02020603050405020304" pitchFamily="18" charset="-34"/>
              </a:rPr>
              <a:t>คนเราถ้าพอในความต้องการ ก็มีความโลภน้อย              เมื่อมีความโลภน้อย  ก็เบียดเบียนคนอื่นน้อย         ถ้าทุกประเทศมีความคิดอันนี้  ไม่ใช่เศรษฐกิจ                 มีความคิดว่าทำอะไรต้องพอเพียง      หมายความว่าพอประมาณ        ไม่สุดโต่ง  ไม่โลภอย่างมาก คนเราก็อยู่เป็นสุข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3D19DC72-3AF6-6DB4-4E05-07E3B9336F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49" y="357188"/>
            <a:ext cx="11229975" cy="6343649"/>
          </a:xfrm>
        </p:spPr>
        <p:txBody>
          <a:bodyPr/>
          <a:lstStyle/>
          <a:p>
            <a:pPr marL="0" marR="0" algn="just">
              <a:lnSpc>
                <a:spcPct val="107000"/>
              </a:lnSpc>
              <a:spcBef>
                <a:spcPts val="1500"/>
              </a:spcBef>
              <a:spcAft>
                <a:spcPts val="1500"/>
              </a:spcAft>
            </a:pPr>
            <a:r>
              <a:rPr lang="en-US" sz="5400" b="1" kern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AngsanaUPC" panose="02020603050405020304" pitchFamily="18" charset="-34"/>
                <a:ea typeface="Times New Roman" panose="02020603050405020304" pitchFamily="18" charset="0"/>
                <a:cs typeface="Cordia New" panose="020B0304020202020204" pitchFamily="34" charset="-34"/>
              </a:rPr>
              <a:t>3. </a:t>
            </a:r>
            <a:r>
              <a:rPr lang="th-TH" sz="5400" b="1" kern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AngsanaUPC" panose="02020603050405020304" pitchFamily="18" charset="-34"/>
                <a:ea typeface="Times New Roman" panose="02020603050405020304" pitchFamily="18" charset="0"/>
                <a:cs typeface="Cordia New" panose="020B0304020202020204" pitchFamily="34" charset="-34"/>
              </a:rPr>
              <a:t>มีเงินยังไม่พอ ต้องมีเพื่อน</a:t>
            </a:r>
            <a:endParaRPr lang="en-US" sz="5400" b="1" kern="100" dirty="0">
              <a:effectLst/>
              <a:highlight>
                <a:srgbClr val="FFFFFF"/>
              </a:highlight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 algn="just">
              <a:lnSpc>
                <a:spcPct val="200000"/>
              </a:lnSpc>
              <a:spcBef>
                <a:spcPts val="0"/>
              </a:spcBef>
              <a:spcAft>
                <a:spcPts val="1800"/>
              </a:spcAft>
            </a:pPr>
            <a:r>
              <a:rPr lang="th-TH" sz="5400" b="1" kern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AngsanaUPC" panose="02020603050405020304" pitchFamily="18" charset="-34"/>
              </a:rPr>
              <a:t>แต่มีเงินอย่างเดียวไม่เพียงพอที่จะเกษียณสุข จะต้องมีเพื่อนที่เข้าใจกัน</a:t>
            </a:r>
            <a:r>
              <a:rPr lang="en-US" sz="5400" b="1" kern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AngsanaUPC" panose="02020603050405020304" pitchFamily="18" charset="-34"/>
                <a:ea typeface="Times New Roman" panose="02020603050405020304" pitchFamily="18" charset="0"/>
                <a:cs typeface="Cordia New" panose="020B0304020202020204" pitchFamily="34" charset="-34"/>
              </a:rPr>
              <a:t> </a:t>
            </a:r>
            <a:r>
              <a:rPr lang="th-TH" sz="5400" b="1" kern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AngsanaUPC" panose="02020603050405020304" pitchFamily="18" charset="-34"/>
                <a:ea typeface="Times New Roman" panose="02020603050405020304" pitchFamily="18" charset="0"/>
                <a:cs typeface="Cordia New" panose="020B0304020202020204" pitchFamily="34" charset="-34"/>
              </a:rPr>
              <a:t>ช่วยเหลือกันได้ยามมีปัญหา โดยเฉพาะ ปัญหาเรื่องสุขภาพ</a:t>
            </a:r>
            <a:endParaRPr lang="en-US" sz="5400" b="1" kern="100" dirty="0">
              <a:effectLst/>
              <a:highlight>
                <a:srgbClr val="FFFFFF"/>
              </a:highlight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7269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10 ข้อคิด เกษียณสุข จาก (พ่อแม่) ข้าราชการบำนาญ">
            <a:extLst>
              <a:ext uri="{FF2B5EF4-FFF2-40B4-BE49-F238E27FC236}">
                <a16:creationId xmlns:a16="http://schemas.microsoft.com/office/drawing/2014/main" id="{9D0558C9-F51A-4FE5-591B-A8447FD325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2888" y="157163"/>
            <a:ext cx="10715625" cy="65722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02669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829C9D41-9D3F-018C-E040-FCA89C1753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037" y="228600"/>
            <a:ext cx="11401425" cy="6457949"/>
          </a:xfrm>
        </p:spPr>
        <p:txBody>
          <a:bodyPr/>
          <a:lstStyle/>
          <a:p>
            <a:pPr marL="0" marR="0">
              <a:lnSpc>
                <a:spcPct val="107000"/>
              </a:lnSpc>
              <a:spcBef>
                <a:spcPts val="1500"/>
              </a:spcBef>
              <a:spcAft>
                <a:spcPts val="1500"/>
              </a:spcAft>
            </a:pPr>
            <a:r>
              <a:rPr lang="en-US" sz="5400" b="1" kern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AngsanaUPC" panose="02020603050405020304" pitchFamily="18" charset="-34"/>
                <a:ea typeface="Times New Roman" panose="02020603050405020304" pitchFamily="18" charset="0"/>
                <a:cs typeface="Cordia New" panose="020B0304020202020204" pitchFamily="34" charset="-34"/>
              </a:rPr>
              <a:t>4. </a:t>
            </a:r>
            <a:r>
              <a:rPr lang="th-TH" sz="5400" b="1" kern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AngsanaUPC" panose="02020603050405020304" pitchFamily="18" charset="-34"/>
                <a:ea typeface="Times New Roman" panose="02020603050405020304" pitchFamily="18" charset="0"/>
                <a:cs typeface="Cordia New" panose="020B0304020202020204" pitchFamily="34" charset="-34"/>
              </a:rPr>
              <a:t>จัดการหนี้สินและมีบ้านก่อนเกษียณ</a:t>
            </a:r>
            <a:endParaRPr lang="en-US" sz="5400" b="1" kern="100" dirty="0">
              <a:effectLst/>
              <a:highlight>
                <a:srgbClr val="FFFFFF"/>
              </a:highlight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 algn="just">
              <a:lnSpc>
                <a:spcPct val="200000"/>
              </a:lnSpc>
              <a:spcBef>
                <a:spcPts val="0"/>
              </a:spcBef>
              <a:spcAft>
                <a:spcPts val="1800"/>
              </a:spcAft>
            </a:pPr>
            <a:r>
              <a:rPr lang="th-TH" sz="5400" b="1" kern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AngsanaUPC" panose="02020603050405020304" pitchFamily="18" charset="-34"/>
              </a:rPr>
              <a:t>ถ้ามีหนี้สิน ต้องจัดการชำระให้หมดก่อนเกษียณ ยิ่งถ้ายังไม่มีบ้านยิ่งต้องมีก่อน มีข้าราชการหลายคนไม่มีบ้าน หรือ เพิ่งซื้อบ้านตอนแก่  พอเกษียณ ยังต้องจ่ายเงินค่าผ่อนอยู่</a:t>
            </a:r>
            <a:endParaRPr lang="en-US" sz="5400" b="1" kern="100" dirty="0">
              <a:effectLst/>
              <a:highlight>
                <a:srgbClr val="FFFFFF"/>
              </a:highlight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4675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10 ข้อคิด เกษียณสุข จาก (พ่อแม่) ข้าราชการบำนาญ">
            <a:extLst>
              <a:ext uri="{FF2B5EF4-FFF2-40B4-BE49-F238E27FC236}">
                <a16:creationId xmlns:a16="http://schemas.microsoft.com/office/drawing/2014/main" id="{FE309249-B557-9E88-0A38-E1A968FCA1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0038" y="300038"/>
            <a:ext cx="11372850" cy="63865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65854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4D36D3B7-AA46-C64A-0257-CB639651CB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025" y="371475"/>
            <a:ext cx="11501438" cy="6215063"/>
          </a:xfrm>
        </p:spPr>
        <p:txBody>
          <a:bodyPr/>
          <a:lstStyle/>
          <a:p>
            <a:pPr marL="0" marR="0">
              <a:lnSpc>
                <a:spcPct val="107000"/>
              </a:lnSpc>
              <a:spcBef>
                <a:spcPts val="1500"/>
              </a:spcBef>
              <a:spcAft>
                <a:spcPts val="1500"/>
              </a:spcAft>
            </a:pPr>
            <a:r>
              <a:rPr lang="en-US" sz="6000" b="1" kern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AngsanaUPC" panose="02020603050405020304" pitchFamily="18" charset="-34"/>
                <a:ea typeface="Times New Roman" panose="02020603050405020304" pitchFamily="18" charset="0"/>
                <a:cs typeface="Cordia New" panose="020B0304020202020204" pitchFamily="34" charset="-34"/>
              </a:rPr>
              <a:t>5. </a:t>
            </a:r>
            <a:r>
              <a:rPr lang="th-TH" sz="6000" b="1" kern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AngsanaUPC" panose="02020603050405020304" pitchFamily="18" charset="-34"/>
                <a:ea typeface="Times New Roman" panose="02020603050405020304" pitchFamily="18" charset="0"/>
                <a:cs typeface="Cordia New" panose="020B0304020202020204" pitchFamily="34" charset="-34"/>
              </a:rPr>
              <a:t>สุขภาพสำคัญกว่า เงิน</a:t>
            </a:r>
            <a:endParaRPr lang="en-US" sz="6000" b="1" kern="100" dirty="0">
              <a:effectLst/>
              <a:highlight>
                <a:srgbClr val="FFFFFF"/>
              </a:highlight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 algn="just">
              <a:lnSpc>
                <a:spcPct val="200000"/>
              </a:lnSpc>
              <a:spcBef>
                <a:spcPts val="0"/>
              </a:spcBef>
              <a:spcAft>
                <a:spcPts val="1800"/>
              </a:spcAft>
            </a:pPr>
            <a:r>
              <a:rPr lang="th-TH" sz="6000" b="1" kern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AngsanaUPC" panose="02020603050405020304" pitchFamily="18" charset="-34"/>
              </a:rPr>
              <a:t>แม้มีเงิน แต่ถ้าสุขภาพหลังเกษียณแย่ ไม่สบายบ่อย มีโรคประจำเยอะ ทำให้ต้องเสียเวลาและเสียเงินเพื่อรักษา</a:t>
            </a:r>
            <a:endParaRPr lang="en-US" sz="6000" b="1" kern="100" dirty="0">
              <a:effectLst/>
              <a:highlight>
                <a:srgbClr val="FFFFFF"/>
              </a:highlight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1976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10 ข้อคิด เกษียณสุข จาก (พ่อแม่) ข้าราชการบำนาญ">
            <a:extLst>
              <a:ext uri="{FF2B5EF4-FFF2-40B4-BE49-F238E27FC236}">
                <a16:creationId xmlns:a16="http://schemas.microsoft.com/office/drawing/2014/main" id="{398DCDE1-DA06-D64D-308A-9FC6DDC65E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0025" y="214314"/>
            <a:ext cx="11615737" cy="64865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37242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CF1301E8-6849-FD3E-C26A-B0F33B10D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271463"/>
            <a:ext cx="11430000" cy="6400800"/>
          </a:xfrm>
        </p:spPr>
        <p:txBody>
          <a:bodyPr>
            <a:normAutofit fontScale="92500"/>
          </a:bodyPr>
          <a:lstStyle/>
          <a:p>
            <a:pPr marL="0" marR="0">
              <a:lnSpc>
                <a:spcPct val="107000"/>
              </a:lnSpc>
              <a:spcBef>
                <a:spcPts val="1500"/>
              </a:spcBef>
              <a:spcAft>
                <a:spcPts val="1500"/>
              </a:spcAft>
            </a:pPr>
            <a:r>
              <a:rPr lang="en-US" sz="3600" b="1" kern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AngsanaUPC" panose="02020603050405020304" pitchFamily="18" charset="-34"/>
                <a:ea typeface="Times New Roman" panose="02020603050405020304" pitchFamily="18" charset="0"/>
                <a:cs typeface="Cordia New" panose="020B0304020202020204" pitchFamily="34" charset="-34"/>
              </a:rPr>
              <a:t>6. </a:t>
            </a:r>
            <a:r>
              <a:rPr lang="th-TH" sz="3600" b="1" kern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AngsanaUPC" panose="02020603050405020304" pitchFamily="18" charset="-34"/>
                <a:ea typeface="Times New Roman" panose="02020603050405020304" pitchFamily="18" charset="0"/>
                <a:cs typeface="Cordia New" panose="020B0304020202020204" pitchFamily="34" charset="-34"/>
              </a:rPr>
              <a:t>ยิ่งแก่ ค่ารักษาพยาบาลจะเพิ่มขึ้น</a:t>
            </a:r>
            <a:endParaRPr lang="en-US" sz="3600" b="1" kern="100" dirty="0">
              <a:effectLst/>
              <a:highlight>
                <a:srgbClr val="FFFFFF"/>
              </a:highlight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 algn="just">
              <a:lnSpc>
                <a:spcPct val="200000"/>
              </a:lnSpc>
              <a:spcBef>
                <a:spcPts val="0"/>
              </a:spcBef>
              <a:spcAft>
                <a:spcPts val="1800"/>
              </a:spcAft>
            </a:pPr>
            <a:r>
              <a:rPr lang="th-TH" sz="3600" b="1" kern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AngsanaUPC" panose="02020603050405020304" pitchFamily="18" charset="-34"/>
              </a:rPr>
              <a:t>ตอนนี้คุณพ่ออายุ </a:t>
            </a:r>
            <a:r>
              <a:rPr lang="en-US" sz="3600" b="1" kern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AngsanaUPC" panose="02020603050405020304" pitchFamily="18" charset="-34"/>
                <a:ea typeface="Times New Roman" panose="02020603050405020304" pitchFamily="18" charset="0"/>
                <a:cs typeface="Cordia New" panose="020B0304020202020204" pitchFamily="34" charset="-34"/>
              </a:rPr>
              <a:t>86 </a:t>
            </a:r>
            <a:r>
              <a:rPr lang="th-TH" sz="3600" b="1" kern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AngsanaUPC" panose="02020603050405020304" pitchFamily="18" charset="-34"/>
                <a:ea typeface="Times New Roman" panose="02020603050405020304" pitchFamily="18" charset="0"/>
                <a:cs typeface="Cordia New" panose="020B0304020202020204" pitchFamily="34" charset="-34"/>
              </a:rPr>
              <a:t>ปี ส่วนคุณแม่ </a:t>
            </a:r>
            <a:r>
              <a:rPr lang="en-US" sz="3600" b="1" kern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AngsanaUPC" panose="02020603050405020304" pitchFamily="18" charset="-34"/>
                <a:ea typeface="Times New Roman" panose="02020603050405020304" pitchFamily="18" charset="0"/>
                <a:cs typeface="Cordia New" panose="020B0304020202020204" pitchFamily="34" charset="-34"/>
              </a:rPr>
              <a:t>74 </a:t>
            </a:r>
            <a:r>
              <a:rPr lang="th-TH" sz="3600" b="1" kern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AngsanaUPC" panose="02020603050405020304" pitchFamily="18" charset="-34"/>
                <a:ea typeface="Times New Roman" panose="02020603050405020304" pitchFamily="18" charset="0"/>
                <a:cs typeface="Cordia New" panose="020B0304020202020204" pitchFamily="34" charset="-34"/>
              </a:rPr>
              <a:t>ปี ทั้งคู่กินยา มื้อละ </a:t>
            </a:r>
            <a:r>
              <a:rPr lang="en-US" sz="3600" b="1" kern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AngsanaUPC" panose="02020603050405020304" pitchFamily="18" charset="-34"/>
                <a:ea typeface="Times New Roman" panose="02020603050405020304" pitchFamily="18" charset="0"/>
                <a:cs typeface="Cordia New" panose="020B0304020202020204" pitchFamily="34" charset="-34"/>
              </a:rPr>
              <a:t>3-4 </a:t>
            </a:r>
            <a:r>
              <a:rPr lang="th-TH" sz="3600" b="1" kern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AngsanaUPC" panose="02020603050405020304" pitchFamily="18" charset="-34"/>
                <a:ea typeface="Times New Roman" panose="02020603050405020304" pitchFamily="18" charset="0"/>
                <a:cs typeface="Cordia New" panose="020B0304020202020204" pitchFamily="34" charset="-34"/>
              </a:rPr>
              <a:t>เม็ด แม้ทั้งคู่จะพยายามรักษาสุขภาพ แต่สังขารนั้นไม่เที่ยง ความเจ็บป่วยเกิดขึ้นได้ตลอดเวลา</a:t>
            </a:r>
            <a:endParaRPr lang="en-US" sz="3600" b="1" kern="100" dirty="0">
              <a:effectLst/>
              <a:highlight>
                <a:srgbClr val="FFFFFF"/>
              </a:highlight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 algn="just">
              <a:lnSpc>
                <a:spcPct val="200000"/>
              </a:lnSpc>
              <a:spcBef>
                <a:spcPts val="0"/>
              </a:spcBef>
              <a:spcAft>
                <a:spcPts val="1800"/>
              </a:spcAft>
            </a:pPr>
            <a:r>
              <a:rPr lang="th-TH" sz="3600" b="1" kern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AngsanaUPC" panose="02020603050405020304" pitchFamily="18" charset="-34"/>
              </a:rPr>
              <a:t>ข้าราชการจะสามารถเบิกค่ารักษาพยาบาลจากรัฐได้</a:t>
            </a:r>
            <a:r>
              <a:rPr lang="en-US" sz="3600" b="1" kern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AngsanaUPC" panose="02020603050405020304" pitchFamily="18" charset="-34"/>
                <a:ea typeface="Times New Roman" panose="02020603050405020304" pitchFamily="18" charset="0"/>
                <a:cs typeface="Cordia New" panose="020B0304020202020204" pitchFamily="34" charset="-34"/>
              </a:rPr>
              <a:t>  </a:t>
            </a:r>
            <a:r>
              <a:rPr lang="th-TH" sz="3600" b="1" kern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AngsanaUPC" panose="02020603050405020304" pitchFamily="18" charset="-34"/>
                <a:ea typeface="Times New Roman" panose="02020603050405020304" pitchFamily="18" charset="0"/>
                <a:cs typeface="Cordia New" panose="020B0304020202020204" pitchFamily="34" charset="-34"/>
              </a:rPr>
              <a:t>แต่คนทำงานเอกชนละ หลังเกษียณจะต้องทำอย่างไรกับค่ารักษาพยาบาลที่มากขึ้นตามอายุ</a:t>
            </a:r>
            <a:r>
              <a:rPr lang="en-US" sz="3600" b="1" kern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AngsanaUPC" panose="02020603050405020304" pitchFamily="18" charset="-34"/>
                <a:ea typeface="Times New Roman" panose="02020603050405020304" pitchFamily="18" charset="0"/>
                <a:cs typeface="Cordia New" panose="020B0304020202020204" pitchFamily="34" charset="-34"/>
              </a:rPr>
              <a:t>   </a:t>
            </a:r>
            <a:r>
              <a:rPr lang="th-TH" sz="3600" b="1" kern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AngsanaUPC" panose="02020603050405020304" pitchFamily="18" charset="-34"/>
                <a:ea typeface="Times New Roman" panose="02020603050405020304" pitchFamily="18" charset="0"/>
                <a:cs typeface="Cordia New" panose="020B0304020202020204" pitchFamily="34" charset="-34"/>
              </a:rPr>
              <a:t>ดังนั้นส่วนหนึ่งควรจะมีแผน </a:t>
            </a:r>
            <a:r>
              <a:rPr lang="en-US" sz="3600" b="1" kern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AngsanaUPC" panose="02020603050405020304" pitchFamily="18" charset="-34"/>
                <a:ea typeface="Times New Roman" panose="02020603050405020304" pitchFamily="18" charset="0"/>
                <a:cs typeface="Cordia New" panose="020B0304020202020204" pitchFamily="34" charset="-34"/>
              </a:rPr>
              <a:t>Long term Health </a:t>
            </a:r>
            <a:r>
              <a:rPr lang="th-TH" sz="3600" b="1" kern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AngsanaUPC" panose="02020603050405020304" pitchFamily="18" charset="-34"/>
                <a:ea typeface="Times New Roman" panose="02020603050405020304" pitchFamily="18" charset="0"/>
                <a:cs typeface="Cordia New" panose="020B0304020202020204" pitchFamily="34" charset="-34"/>
              </a:rPr>
              <a:t>เพื่อช่วยบรรเทาปัญหานี้</a:t>
            </a:r>
            <a:endParaRPr lang="en-US" sz="3600" b="1" kern="100" dirty="0">
              <a:effectLst/>
              <a:highlight>
                <a:srgbClr val="FFFFFF"/>
              </a:highlight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5711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10 ข้อคิด เกษียณสุข จาก (พ่อแม่) ข้าราชการบำนาญ">
            <a:extLst>
              <a:ext uri="{FF2B5EF4-FFF2-40B4-BE49-F238E27FC236}">
                <a16:creationId xmlns:a16="http://schemas.microsoft.com/office/drawing/2014/main" id="{67776DF4-F776-5178-A29A-E2DC8532A7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4313" y="171450"/>
            <a:ext cx="11415711" cy="65293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6877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1490417C-25A2-D5B6-9BA8-DFA2B3F8F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87" y="271463"/>
            <a:ext cx="11287125" cy="6472237"/>
          </a:xfrm>
        </p:spPr>
        <p:txBody>
          <a:bodyPr/>
          <a:lstStyle/>
          <a:p>
            <a:pPr marL="0" marR="0">
              <a:lnSpc>
                <a:spcPct val="107000"/>
              </a:lnSpc>
              <a:spcBef>
                <a:spcPts val="1500"/>
              </a:spcBef>
              <a:spcAft>
                <a:spcPts val="1500"/>
              </a:spcAft>
            </a:pPr>
            <a:r>
              <a:rPr lang="en-US" sz="3600" b="1" kern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AngsanaUPC" panose="02020603050405020304" pitchFamily="18" charset="-34"/>
                <a:ea typeface="Times New Roman" panose="02020603050405020304" pitchFamily="18" charset="0"/>
                <a:cs typeface="Cordia New" panose="020B0304020202020204" pitchFamily="34" charset="-34"/>
              </a:rPr>
              <a:t>7. </a:t>
            </a:r>
            <a:r>
              <a:rPr lang="th-TH" sz="3600" b="1" kern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AngsanaUPC" panose="02020603050405020304" pitchFamily="18" charset="-34"/>
                <a:ea typeface="Times New Roman" panose="02020603050405020304" pitchFamily="18" charset="0"/>
                <a:cs typeface="Cordia New" panose="020B0304020202020204" pitchFamily="34" charset="-34"/>
              </a:rPr>
              <a:t>ระวังเป็นโรคร้ายตอนอายุเยอะ</a:t>
            </a:r>
            <a:endParaRPr lang="en-US" sz="3600" b="1" kern="100" dirty="0">
              <a:effectLst/>
              <a:highlight>
                <a:srgbClr val="FFFFFF"/>
              </a:highlight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 algn="just">
              <a:lnSpc>
                <a:spcPct val="200000"/>
              </a:lnSpc>
              <a:spcBef>
                <a:spcPts val="0"/>
              </a:spcBef>
              <a:spcAft>
                <a:spcPts val="1800"/>
              </a:spcAft>
            </a:pPr>
            <a:r>
              <a:rPr lang="th-TH" sz="3600" b="1" kern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AngsanaUPC" panose="02020603050405020304" pitchFamily="18" charset="-34"/>
              </a:rPr>
              <a:t>การเป็นโรคร้ายตอนอายุเยอะ บางครั้งเรากำหนดไม่ได้</a:t>
            </a:r>
            <a:r>
              <a:rPr lang="en-US" sz="3600" b="1" kern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AngsanaUPC" panose="02020603050405020304" pitchFamily="18" charset="-34"/>
                <a:ea typeface="Times New Roman" panose="02020603050405020304" pitchFamily="18" charset="0"/>
                <a:cs typeface="Cordia New" panose="020B0304020202020204" pitchFamily="34" charset="-34"/>
              </a:rPr>
              <a:t>  </a:t>
            </a:r>
            <a:r>
              <a:rPr lang="th-TH" sz="3600" b="1" kern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AngsanaUPC" panose="02020603050405020304" pitchFamily="18" charset="-34"/>
                <a:ea typeface="Times New Roman" panose="02020603050405020304" pitchFamily="18" charset="0"/>
                <a:cs typeface="Cordia New" panose="020B0304020202020204" pitchFamily="34" charset="-34"/>
              </a:rPr>
              <a:t>คุณแม่ผมอายุ </a:t>
            </a:r>
            <a:r>
              <a:rPr lang="en-US" sz="3600" b="1" kern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AngsanaUPC" panose="02020603050405020304" pitchFamily="18" charset="-34"/>
                <a:ea typeface="Times New Roman" panose="02020603050405020304" pitchFamily="18" charset="0"/>
                <a:cs typeface="Cordia New" panose="020B0304020202020204" pitchFamily="34" charset="-34"/>
              </a:rPr>
              <a:t>74 </a:t>
            </a:r>
            <a:r>
              <a:rPr lang="th-TH" sz="3600" b="1" kern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AngsanaUPC" panose="02020603050405020304" pitchFamily="18" charset="-34"/>
                <a:ea typeface="Times New Roman" panose="02020603050405020304" pitchFamily="18" charset="0"/>
                <a:cs typeface="Cordia New" panose="020B0304020202020204" pitchFamily="34" charset="-34"/>
              </a:rPr>
              <a:t>ปี เป็นมะเร็งเต้านม ต้องผ่าตัด ด้วยความเป็นข้าราชการ ไม่มีต้องเสียเงินเลย</a:t>
            </a:r>
            <a:r>
              <a:rPr lang="en-US" sz="3600" b="1" kern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AngsanaUPC" panose="02020603050405020304" pitchFamily="18" charset="-34"/>
                <a:ea typeface="Times New Roman" panose="02020603050405020304" pitchFamily="18" charset="0"/>
                <a:cs typeface="Cordia New" panose="020B0304020202020204" pitchFamily="34" charset="-34"/>
              </a:rPr>
              <a:t> </a:t>
            </a:r>
            <a:r>
              <a:rPr lang="th-TH" sz="3600" b="1" kern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AngsanaUPC" panose="02020603050405020304" pitchFamily="18" charset="-34"/>
                <a:ea typeface="Times New Roman" panose="02020603050405020304" pitchFamily="18" charset="0"/>
                <a:cs typeface="Cordia New" panose="020B0304020202020204" pitchFamily="34" charset="-34"/>
              </a:rPr>
              <a:t>แต่ก็ต้องเจ็บตัว</a:t>
            </a:r>
            <a:endParaRPr lang="en-US" sz="3600" b="1" kern="100" dirty="0">
              <a:effectLst/>
              <a:highlight>
                <a:srgbClr val="FFFFFF"/>
              </a:highlight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 algn="just">
              <a:lnSpc>
                <a:spcPct val="200000"/>
              </a:lnSpc>
              <a:spcBef>
                <a:spcPts val="0"/>
              </a:spcBef>
              <a:spcAft>
                <a:spcPts val="1800"/>
              </a:spcAft>
            </a:pPr>
            <a:r>
              <a:rPr lang="th-TH" sz="3600" b="1" kern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AngsanaUPC" panose="02020603050405020304" pitchFamily="18" charset="-34"/>
              </a:rPr>
              <a:t>แต่คนทำงานเอกชนละ หลังเกษียณ ถ้าเป็นโรคร้ายแรง จะต้องเสียเงินก้อนใหญ่ในการรักษา ก็จะเป็นปัญหา</a:t>
            </a:r>
            <a:endParaRPr lang="en-US" sz="3600" b="1" kern="100" dirty="0">
              <a:effectLst/>
              <a:highlight>
                <a:srgbClr val="FFFFFF"/>
              </a:highlight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0255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10 ข้อคิด เกษียณสุข จาก (พ่อแม่) ข้าราชการบำนาญ">
            <a:extLst>
              <a:ext uri="{FF2B5EF4-FFF2-40B4-BE49-F238E27FC236}">
                <a16:creationId xmlns:a16="http://schemas.microsoft.com/office/drawing/2014/main" id="{C39321A8-9730-776F-4CB9-BD5696DB6C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7175" y="171450"/>
            <a:ext cx="11472863" cy="6457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9202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Oval 2">
            <a:extLst>
              <a:ext uri="{FF2B5EF4-FFF2-40B4-BE49-F238E27FC236}">
                <a16:creationId xmlns:a16="http://schemas.microsoft.com/office/drawing/2014/main" id="{282DE62C-8E90-0C62-9776-6D93F67565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8289" y="80963"/>
            <a:ext cx="4130675" cy="755650"/>
          </a:xfrm>
          <a:prstGeom prst="ellipse">
            <a:avLst/>
          </a:pr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h-TH" altLang="en-US" sz="2400"/>
          </a:p>
        </p:txBody>
      </p:sp>
      <p:sp>
        <p:nvSpPr>
          <p:cNvPr id="394243" name="Text Box 3">
            <a:extLst>
              <a:ext uri="{FF2B5EF4-FFF2-40B4-BE49-F238E27FC236}">
                <a16:creationId xmlns:a16="http://schemas.microsoft.com/office/drawing/2014/main" id="{7803A6C2-8E28-4527-B563-53B291E5DC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211" y="0"/>
            <a:ext cx="9734552" cy="6647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th-TH" sz="4000" b="1" dirty="0"/>
              <a:t>ชีวิตพอเพียง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th-TH" sz="3200" b="1" dirty="0"/>
              <a:t>    </a:t>
            </a:r>
            <a:r>
              <a:rPr lang="en-US" sz="4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*</a:t>
            </a:r>
            <a:r>
              <a:rPr lang="th-TH" sz="4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คนเราถ้าพอในความต้องการ  จะมีความโลภน้อย</a:t>
            </a:r>
            <a:r>
              <a:rPr lang="en-US" sz="4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*</a:t>
            </a:r>
            <a:r>
              <a:rPr lang="th-TH" sz="4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ความพอใจในสิ่งที่ตนเองมีอยู่  ไม่เบียดเบียนคนอื่น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th-TH" sz="4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en-US" sz="4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*</a:t>
            </a:r>
            <a:r>
              <a:rPr lang="th-TH" sz="4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th-TH" sz="4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คนเราอยู่เป็นสุข ปฏิบัติให้พอมีพอกิน </a:t>
            </a:r>
            <a:r>
              <a:rPr lang="th-TH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ngsana New" panose="02020603050405020304" pitchFamily="18" charset="-34"/>
              </a:rPr>
              <a:t>–</a:t>
            </a:r>
            <a:r>
              <a:rPr lang="th-TH" sz="4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เศรษฐกิจพอเพียง</a:t>
            </a:r>
            <a:r>
              <a:rPr lang="en-US" sz="4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th-TH" sz="40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th-TH" sz="4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en-US" sz="4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*</a:t>
            </a:r>
            <a:r>
              <a:rPr lang="th-TH" sz="4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ประหยัด</a:t>
            </a:r>
            <a:r>
              <a:rPr lang="th-TH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ngsana New" panose="02020603050405020304" pitchFamily="18" charset="-34"/>
              </a:rPr>
              <a:t>–</a:t>
            </a:r>
            <a:r>
              <a:rPr lang="th-TH" sz="4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มัธยัสถ์  เป็นหลักการเบื้องต้นของการพอเพียง</a:t>
            </a:r>
            <a:r>
              <a:rPr lang="en-US" sz="4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th-TH" sz="4000" b="1" dirty="0"/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defRPr/>
            </a:pPr>
            <a:r>
              <a:rPr lang="th-TH" sz="4000" dirty="0"/>
              <a:t>   </a:t>
            </a:r>
            <a:r>
              <a:rPr lang="en-US" sz="4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*</a:t>
            </a:r>
            <a:r>
              <a:rPr lang="th-TH" sz="4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ขยันหมั่นเพียร </a:t>
            </a:r>
            <a:r>
              <a:rPr lang="th-TH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ngsana New" panose="02020603050405020304" pitchFamily="18" charset="-34"/>
              </a:rPr>
              <a:t>–</a:t>
            </a:r>
            <a:r>
              <a:rPr lang="th-TH" sz="4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ไม่ฟุ่มเฟือย  และมีการใช้จ่ายให้ถูกต้อง</a:t>
            </a:r>
            <a:r>
              <a:rPr lang="en-US" sz="4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th-TH" sz="3200" dirty="0"/>
              <a:t>    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th-TH" sz="3200" dirty="0"/>
              <a:t>    </a:t>
            </a: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*</a:t>
            </a:r>
            <a:r>
              <a:rPr lang="th-TH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th-TH" sz="3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ช่วยเหลือคนยากจนและด้อยโอกาสกว่า  ทำกิจกรรมร่วมกลุ่มกัน</a:t>
            </a:r>
            <a:r>
              <a:rPr lang="en-US" sz="3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th-TH" sz="36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60000"/>
              </a:lnSpc>
              <a:spcBef>
                <a:spcPct val="50000"/>
              </a:spcBef>
              <a:defRPr/>
            </a:pPr>
            <a:r>
              <a:rPr lang="th-TH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th-TH" sz="3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ช่วยเหลือกันเป็นพื้นฐานแห่งการเข้าใจกัน </a:t>
            </a:r>
            <a:r>
              <a:rPr lang="th-TH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ngsana New" panose="02020603050405020304" pitchFamily="18" charset="-34"/>
              </a:rPr>
              <a:t>“</a:t>
            </a:r>
            <a:r>
              <a:rPr lang="th-TH" sz="4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จะเกิดความสามัคคีกัน </a:t>
            </a:r>
            <a:r>
              <a:rPr lang="th-TH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ngsana New" panose="02020603050405020304" pitchFamily="18" charset="-34"/>
              </a:rPr>
              <a:t>”</a:t>
            </a:r>
            <a:r>
              <a:rPr lang="th-TH" sz="32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394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1000"/>
                                        <p:tgtEl>
                                          <p:spTgt spid="394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1000"/>
                                        <p:tgtEl>
                                          <p:spTgt spid="394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1000"/>
                                        <p:tgtEl>
                                          <p:spTgt spid="394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1000"/>
                                        <p:tgtEl>
                                          <p:spTgt spid="394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1000"/>
                                        <p:tgtEl>
                                          <p:spTgt spid="394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94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94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B4666E88-71FA-B833-557A-C9CA51254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87" y="228601"/>
            <a:ext cx="11401425" cy="6429374"/>
          </a:xfrm>
        </p:spPr>
        <p:txBody>
          <a:bodyPr/>
          <a:lstStyle/>
          <a:p>
            <a:pPr marL="0" marR="0">
              <a:lnSpc>
                <a:spcPct val="107000"/>
              </a:lnSpc>
              <a:spcBef>
                <a:spcPts val="1500"/>
              </a:spcBef>
              <a:spcAft>
                <a:spcPts val="1500"/>
              </a:spcAft>
            </a:pPr>
            <a:r>
              <a:rPr lang="en-US" sz="3200" b="1" kern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AngsanaUPC" panose="02020603050405020304" pitchFamily="18" charset="-34"/>
                <a:ea typeface="Times New Roman" panose="02020603050405020304" pitchFamily="18" charset="0"/>
                <a:cs typeface="Cordia New" panose="020B0304020202020204" pitchFamily="34" charset="-34"/>
              </a:rPr>
              <a:t>8. </a:t>
            </a:r>
            <a:r>
              <a:rPr lang="th-TH" sz="3200" b="1" kern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AngsanaUPC" panose="02020603050405020304" pitchFamily="18" charset="-34"/>
                <a:ea typeface="Times New Roman" panose="02020603050405020304" pitchFamily="18" charset="0"/>
                <a:cs typeface="Cordia New" panose="020B0304020202020204" pitchFamily="34" charset="-34"/>
              </a:rPr>
              <a:t>ยิ่งอายุมากขึ้น ต้องจ้างคนดูแล</a:t>
            </a:r>
            <a:endParaRPr lang="en-US" sz="3200" b="1" kern="100" dirty="0">
              <a:effectLst/>
              <a:highlight>
                <a:srgbClr val="FFFFFF"/>
              </a:highlight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 algn="just">
              <a:lnSpc>
                <a:spcPct val="200000"/>
              </a:lnSpc>
              <a:spcBef>
                <a:spcPts val="0"/>
              </a:spcBef>
              <a:spcAft>
                <a:spcPts val="1800"/>
              </a:spcAft>
            </a:pPr>
            <a:r>
              <a:rPr lang="th-TH" sz="3200" b="1" kern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AngsanaUPC" panose="02020603050405020304" pitchFamily="18" charset="-34"/>
              </a:rPr>
              <a:t>อายุมากขึ้น การเดินการหยิบจับอะไรก็จะช้าไปหมด แรงก็ไม่ค่อยจะมี</a:t>
            </a:r>
            <a:r>
              <a:rPr lang="en-US" sz="3200" b="1" kern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AngsanaUPC" panose="02020603050405020304" pitchFamily="18" charset="-34"/>
                <a:ea typeface="Times New Roman" panose="02020603050405020304" pitchFamily="18" charset="0"/>
                <a:cs typeface="Cordia New" panose="020B0304020202020204" pitchFamily="34" charset="-34"/>
              </a:rPr>
              <a:t>  </a:t>
            </a:r>
            <a:r>
              <a:rPr lang="th-TH" sz="3200" b="1" kern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AngsanaUPC" panose="02020603050405020304" pitchFamily="18" charset="-34"/>
                <a:ea typeface="Times New Roman" panose="02020603050405020304" pitchFamily="18" charset="0"/>
                <a:cs typeface="Cordia New" panose="020B0304020202020204" pitchFamily="34" charset="-34"/>
              </a:rPr>
              <a:t>ยิ่งถ้าไม่สบาย ยิ่งลำบาก หลายครั้ง คุณพ่อแม่จะต้องจ้าง คนมาช่วยดูแล เนื่องจาก ท่านอยู่ต่างจังหวัดส่วนผมทำงานที่กรุงเทพ</a:t>
            </a:r>
            <a:endParaRPr lang="en-US" sz="3200" b="1" kern="100" dirty="0">
              <a:effectLst/>
              <a:highlight>
                <a:srgbClr val="FFFFFF"/>
              </a:highlight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 algn="just">
              <a:lnSpc>
                <a:spcPct val="200000"/>
              </a:lnSpc>
              <a:spcBef>
                <a:spcPts val="0"/>
              </a:spcBef>
              <a:spcAft>
                <a:spcPts val="1800"/>
              </a:spcAft>
            </a:pPr>
            <a:r>
              <a:rPr lang="th-TH" sz="3200" b="1" kern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AngsanaUPC" panose="02020603050405020304" pitchFamily="18" charset="-34"/>
              </a:rPr>
              <a:t>ค่าใช้จ่ายในส่วนนี้ ประมาณ </a:t>
            </a:r>
            <a:r>
              <a:rPr lang="en-US" sz="3200" b="1" kern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AngsanaUPC" panose="02020603050405020304" pitchFamily="18" charset="-34"/>
                <a:ea typeface="Times New Roman" panose="02020603050405020304" pitchFamily="18" charset="0"/>
                <a:cs typeface="Cordia New" panose="020B0304020202020204" pitchFamily="34" charset="-34"/>
              </a:rPr>
              <a:t>10,000 – 20,000 </a:t>
            </a:r>
            <a:r>
              <a:rPr lang="th-TH" sz="3200" b="1" kern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AngsanaUPC" panose="02020603050405020304" pitchFamily="18" charset="-34"/>
                <a:ea typeface="Times New Roman" panose="02020603050405020304" pitchFamily="18" charset="0"/>
                <a:cs typeface="Cordia New" panose="020B0304020202020204" pitchFamily="34" charset="-34"/>
              </a:rPr>
              <a:t>บาทต่อเดือน</a:t>
            </a:r>
            <a:r>
              <a:rPr lang="en-US" sz="3200" b="1" kern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AngsanaUPC" panose="02020603050405020304" pitchFamily="18" charset="-34"/>
                <a:ea typeface="Times New Roman" panose="02020603050405020304" pitchFamily="18" charset="0"/>
                <a:cs typeface="Cordia New" panose="020B0304020202020204" pitchFamily="34" charset="-34"/>
              </a:rPr>
              <a:t> </a:t>
            </a:r>
            <a:r>
              <a:rPr lang="th-TH" sz="3200" b="1" kern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AngsanaUPC" panose="02020603050405020304" pitchFamily="18" charset="-34"/>
                <a:ea typeface="Times New Roman" panose="02020603050405020304" pitchFamily="18" charset="0"/>
                <a:cs typeface="Cordia New" panose="020B0304020202020204" pitchFamily="34" charset="-34"/>
              </a:rPr>
              <a:t>คนที่ไม่มีลูกควรจะเผื่อค่าใช้จ่ายในส่วนนี้ในการวางแผนเกษียณ ไม่ใช่นั้นเงินที่เตรียมไว้อาจจะใช้ไม่พอ</a:t>
            </a:r>
            <a:endParaRPr lang="en-US" sz="3200" b="1" kern="100" dirty="0">
              <a:effectLst/>
              <a:highlight>
                <a:srgbClr val="FFFFFF"/>
              </a:highlight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5397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10 ข้อคิด เกษียณสุข จาก (พ่อแม่) ข้าราชการบำนาญ">
            <a:extLst>
              <a:ext uri="{FF2B5EF4-FFF2-40B4-BE49-F238E27FC236}">
                <a16:creationId xmlns:a16="http://schemas.microsoft.com/office/drawing/2014/main" id="{1CC41919-916B-2F39-EAE6-D39424DD3B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5762" y="200025"/>
            <a:ext cx="11244263" cy="64007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015187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AECC0C36-D7B6-0534-8C60-764276A772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14300"/>
            <a:ext cx="11530013" cy="6529387"/>
          </a:xfrm>
        </p:spPr>
        <p:txBody>
          <a:bodyPr>
            <a:normAutofit lnSpcReduction="10000"/>
          </a:bodyPr>
          <a:lstStyle/>
          <a:p>
            <a:pPr marL="0" marR="0">
              <a:lnSpc>
                <a:spcPct val="107000"/>
              </a:lnSpc>
              <a:spcBef>
                <a:spcPts val="1500"/>
              </a:spcBef>
              <a:spcAft>
                <a:spcPts val="1500"/>
              </a:spcAft>
            </a:pPr>
            <a:r>
              <a:rPr lang="en-US" sz="4400" b="1" kern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AngsanaUPC" panose="02020603050405020304" pitchFamily="18" charset="-34"/>
                <a:ea typeface="Times New Roman" panose="02020603050405020304" pitchFamily="18" charset="0"/>
                <a:cs typeface="Cordia New" panose="020B0304020202020204" pitchFamily="34" charset="-34"/>
              </a:rPr>
              <a:t>9. </a:t>
            </a:r>
            <a:r>
              <a:rPr lang="th-TH" sz="4400" b="1" kern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AngsanaUPC" panose="02020603050405020304" pitchFamily="18" charset="-34"/>
                <a:ea typeface="Times New Roman" panose="02020603050405020304" pitchFamily="18" charset="0"/>
                <a:cs typeface="Cordia New" panose="020B0304020202020204" pitchFamily="34" charset="-34"/>
              </a:rPr>
              <a:t>พึ่งพาลูกให้น้อยที่สุด</a:t>
            </a:r>
            <a:endParaRPr lang="en-US" sz="4400" b="1" kern="100" dirty="0">
              <a:effectLst/>
              <a:highlight>
                <a:srgbClr val="FFFFFF"/>
              </a:highlight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 algn="just">
              <a:lnSpc>
                <a:spcPct val="200000"/>
              </a:lnSpc>
              <a:spcBef>
                <a:spcPts val="0"/>
              </a:spcBef>
              <a:spcAft>
                <a:spcPts val="1800"/>
              </a:spcAft>
            </a:pPr>
            <a:r>
              <a:rPr lang="th-TH" sz="4400" b="1" kern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AngsanaUPC" panose="02020603050405020304" pitchFamily="18" charset="-34"/>
              </a:rPr>
              <a:t>คุณพ่อแม่ บอกผมว่า</a:t>
            </a:r>
            <a:r>
              <a:rPr lang="en-US" sz="4400" b="1" kern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AngsanaUPC" panose="02020603050405020304" pitchFamily="18" charset="-34"/>
                <a:ea typeface="Times New Roman" panose="02020603050405020304" pitchFamily="18" charset="0"/>
                <a:cs typeface="Cordia New" panose="020B0304020202020204" pitchFamily="34" charset="-34"/>
              </a:rPr>
              <a:t>   </a:t>
            </a:r>
            <a:r>
              <a:rPr lang="th-TH" sz="4400" b="1" kern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AngsanaUPC" panose="02020603050405020304" pitchFamily="18" charset="-34"/>
                <a:ea typeface="Times New Roman" panose="02020603050405020304" pitchFamily="18" charset="0"/>
                <a:cs typeface="Cordia New" panose="020B0304020202020204" pitchFamily="34" charset="-34"/>
              </a:rPr>
              <a:t>ตนเป็นที่พึ่งเองตน</a:t>
            </a:r>
            <a:r>
              <a:rPr lang="en-US" sz="4400" b="1" kern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AngsanaUPC" panose="02020603050405020304" pitchFamily="18" charset="-34"/>
                <a:ea typeface="Times New Roman" panose="02020603050405020304" pitchFamily="18" charset="0"/>
                <a:cs typeface="Cordia New" panose="020B0304020202020204" pitchFamily="34" charset="-34"/>
              </a:rPr>
              <a:t>  </a:t>
            </a:r>
            <a:r>
              <a:rPr lang="th-TH" sz="4400" b="1" kern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AngsanaUPC" panose="02020603050405020304" pitchFamily="18" charset="-34"/>
                <a:ea typeface="Times New Roman" panose="02020603050405020304" pitchFamily="18" charset="0"/>
                <a:cs typeface="Cordia New" panose="020B0304020202020204" pitchFamily="34" charset="-34"/>
              </a:rPr>
              <a:t>พยายามจะพึ่งพาลูกให้น้อยที่สุด ไม่เป็นภาระให้ลูกหลาน ลูกก็มีภาระต่อครอบครัวและหน้าที่การงาน</a:t>
            </a:r>
            <a:r>
              <a:rPr lang="en-US" sz="4400" b="1" kern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AngsanaUPC" panose="02020603050405020304" pitchFamily="18" charset="-34"/>
                <a:ea typeface="Times New Roman" panose="02020603050405020304" pitchFamily="18" charset="0"/>
                <a:cs typeface="Cordia New" panose="020B0304020202020204" pitchFamily="34" charset="-34"/>
              </a:rPr>
              <a:t>    </a:t>
            </a:r>
            <a:r>
              <a:rPr lang="th-TH" sz="4400" b="1" kern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AngsanaUPC" panose="02020603050405020304" pitchFamily="18" charset="-34"/>
                <a:ea typeface="Times New Roman" panose="02020603050405020304" pitchFamily="18" charset="0"/>
                <a:cs typeface="Cordia New" panose="020B0304020202020204" pitchFamily="34" charset="-34"/>
              </a:rPr>
              <a:t>ผมก็ควรจะทำเช่นกันในยามเกษียณ</a:t>
            </a:r>
            <a:r>
              <a:rPr lang="en-US" sz="4400" b="1" kern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AngsanaUPC" panose="02020603050405020304" pitchFamily="18" charset="-34"/>
                <a:ea typeface="Times New Roman" panose="02020603050405020304" pitchFamily="18" charset="0"/>
                <a:cs typeface="Cordia New" panose="020B0304020202020204" pitchFamily="34" charset="-34"/>
              </a:rPr>
              <a:t> </a:t>
            </a:r>
            <a:r>
              <a:rPr lang="th-TH" sz="4400" b="1" kern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AngsanaUPC" panose="02020603050405020304" pitchFamily="18" charset="-34"/>
                <a:ea typeface="Times New Roman" panose="02020603050405020304" pitchFamily="18" charset="0"/>
                <a:cs typeface="Cordia New" panose="020B0304020202020204" pitchFamily="34" charset="-34"/>
              </a:rPr>
              <a:t>เก็บเงินไว้เกษียณเองจะได้ไม่เป็นภาระลูกหลานในอนาคต</a:t>
            </a:r>
            <a:endParaRPr lang="en-US" sz="4400" b="1" kern="100" dirty="0">
              <a:effectLst/>
              <a:highlight>
                <a:srgbClr val="FFFFFF"/>
              </a:highlight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75915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10 ข้อคิด เกษียณสุข จาก (พ่อแม่) ข้าราชการบำนาญ">
            <a:extLst>
              <a:ext uri="{FF2B5EF4-FFF2-40B4-BE49-F238E27FC236}">
                <a16:creationId xmlns:a16="http://schemas.microsoft.com/office/drawing/2014/main" id="{ADA7F704-5A48-69AC-AC40-56CC37F523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450" y="128588"/>
            <a:ext cx="11630025" cy="65579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401008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8FD04D23-9D1E-683C-36DB-0D218CA3C4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49" y="285750"/>
            <a:ext cx="9931147" cy="6415087"/>
          </a:xfrm>
        </p:spPr>
        <p:txBody>
          <a:bodyPr>
            <a:normAutofit fontScale="25000" lnSpcReduction="20000"/>
          </a:bodyPr>
          <a:lstStyle/>
          <a:p>
            <a:pPr marL="0" marR="0">
              <a:lnSpc>
                <a:spcPct val="107000"/>
              </a:lnSpc>
              <a:spcBef>
                <a:spcPts val="1500"/>
              </a:spcBef>
              <a:spcAft>
                <a:spcPts val="1500"/>
              </a:spcAft>
            </a:pPr>
            <a:r>
              <a:rPr lang="en-US" sz="12800" b="1" kern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AngsanaUPC" panose="02020603050405020304" pitchFamily="18" charset="-34"/>
                <a:ea typeface="Times New Roman" panose="02020603050405020304" pitchFamily="18" charset="0"/>
                <a:cs typeface="Cordia New" panose="020B0304020202020204" pitchFamily="34" charset="-34"/>
              </a:rPr>
              <a:t>10. </a:t>
            </a:r>
            <a:r>
              <a:rPr lang="th-TH" sz="12800" b="1" kern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AngsanaUPC" panose="02020603050405020304" pitchFamily="18" charset="-34"/>
                <a:ea typeface="Times New Roman" panose="02020603050405020304" pitchFamily="18" charset="0"/>
                <a:cs typeface="Cordia New" panose="020B0304020202020204" pitchFamily="34" charset="-34"/>
              </a:rPr>
              <a:t>อายุอาจจะยืนยาวกว่าที่คาด</a:t>
            </a:r>
            <a:endParaRPr lang="en-US" sz="12800" b="1" kern="100" dirty="0">
              <a:effectLst/>
              <a:highlight>
                <a:srgbClr val="FFFFFF"/>
              </a:highlight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 algn="just">
              <a:lnSpc>
                <a:spcPct val="200000"/>
              </a:lnSpc>
              <a:spcBef>
                <a:spcPts val="0"/>
              </a:spcBef>
              <a:spcAft>
                <a:spcPts val="1800"/>
              </a:spcAft>
            </a:pPr>
            <a:r>
              <a:rPr lang="th-TH" sz="12800" b="1" kern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AngsanaUPC" panose="02020603050405020304" pitchFamily="18" charset="-34"/>
              </a:rPr>
              <a:t>ไม่มีใครคาดการความตายได้</a:t>
            </a:r>
            <a:r>
              <a:rPr lang="en-US" sz="12800" b="1" kern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AngsanaUPC" panose="02020603050405020304" pitchFamily="18" charset="-34"/>
                <a:ea typeface="Times New Roman" panose="02020603050405020304" pitchFamily="18" charset="0"/>
                <a:cs typeface="Cordia New" panose="020B0304020202020204" pitchFamily="34" charset="-34"/>
              </a:rPr>
              <a:t>  </a:t>
            </a:r>
            <a:r>
              <a:rPr lang="th-TH" sz="12800" b="1" kern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AngsanaUPC" panose="02020603050405020304" pitchFamily="18" charset="-34"/>
                <a:ea typeface="Times New Roman" panose="02020603050405020304" pitchFamily="18" charset="0"/>
                <a:cs typeface="Cordia New" panose="020B0304020202020204" pitchFamily="34" charset="-34"/>
              </a:rPr>
              <a:t>บางครั้งมาเร็ว บางครั้งมาช้า</a:t>
            </a:r>
            <a:r>
              <a:rPr lang="en-US" sz="12800" b="1" kern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AngsanaUPC" panose="02020603050405020304" pitchFamily="18" charset="-34"/>
                <a:ea typeface="Times New Roman" panose="02020603050405020304" pitchFamily="18" charset="0"/>
                <a:cs typeface="Cordia New" panose="020B0304020202020204" pitchFamily="34" charset="-34"/>
              </a:rPr>
              <a:t>   </a:t>
            </a:r>
            <a:endParaRPr lang="th-TH" sz="12800" b="1" kern="0" dirty="0">
              <a:solidFill>
                <a:srgbClr val="333333"/>
              </a:solidFill>
              <a:effectLst/>
              <a:highlight>
                <a:srgbClr val="FFFFFF"/>
              </a:highlight>
              <a:latin typeface="AngsanaUPC" panose="02020603050405020304" pitchFamily="18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marL="0" marR="0" indent="0" algn="just">
              <a:lnSpc>
                <a:spcPct val="2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th-TH" sz="12800" b="1" kern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AngsanaUPC" panose="02020603050405020304" pitchFamily="18" charset="-34"/>
                <a:ea typeface="Times New Roman" panose="02020603050405020304" pitchFamily="18" charset="0"/>
                <a:cs typeface="Cordia New" panose="020B0304020202020204" pitchFamily="34" charset="-34"/>
              </a:rPr>
              <a:t>ถ้าอายุยืนเกินกว่าจะคาดการ</a:t>
            </a:r>
            <a:r>
              <a:rPr lang="en-US" sz="12800" b="1" kern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AngsanaUPC" panose="02020603050405020304" pitchFamily="18" charset="-34"/>
                <a:ea typeface="Times New Roman" panose="02020603050405020304" pitchFamily="18" charset="0"/>
                <a:cs typeface="Cordia New" panose="020B0304020202020204" pitchFamily="34" charset="-34"/>
              </a:rPr>
              <a:t>  </a:t>
            </a:r>
            <a:r>
              <a:rPr lang="th-TH" sz="12800" b="1" kern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AngsanaUPC" panose="02020603050405020304" pitchFamily="18" charset="-34"/>
                <a:ea typeface="Times New Roman" panose="02020603050405020304" pitchFamily="18" charset="0"/>
                <a:cs typeface="Cordia New" panose="020B0304020202020204" pitchFamily="34" charset="-34"/>
              </a:rPr>
              <a:t>เงินที่เก็บไว้จะเพียงพอหรือไม่</a:t>
            </a:r>
            <a:endParaRPr lang="en-US" sz="12800" b="1" kern="100" dirty="0">
              <a:effectLst/>
              <a:highlight>
                <a:srgbClr val="FFFFFF"/>
              </a:highlight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 algn="just">
              <a:lnSpc>
                <a:spcPct val="200000"/>
              </a:lnSpc>
              <a:spcBef>
                <a:spcPts val="0"/>
              </a:spcBef>
              <a:spcAft>
                <a:spcPts val="1800"/>
              </a:spcAft>
            </a:pPr>
            <a:r>
              <a:rPr lang="th-TH" sz="12800" b="1" kern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AngsanaUPC" panose="02020603050405020304" pitchFamily="18" charset="-34"/>
              </a:rPr>
              <a:t>ถ้าเป็นข้าราชการไม่มีปัญหา เพราะยังมีบำนาญและเบิกค่ารักษาพยาบาลได้</a:t>
            </a:r>
            <a:r>
              <a:rPr lang="en-US" sz="12800" b="1" kern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AngsanaUPC" panose="02020603050405020304" pitchFamily="18" charset="-34"/>
                <a:ea typeface="Times New Roman" panose="02020603050405020304" pitchFamily="18" charset="0"/>
                <a:cs typeface="Cordia New" panose="020B0304020202020204" pitchFamily="34" charset="-34"/>
              </a:rPr>
              <a:t>   </a:t>
            </a:r>
            <a:endParaRPr lang="th-TH" sz="12800" b="1" kern="0" dirty="0">
              <a:solidFill>
                <a:srgbClr val="333333"/>
              </a:solidFill>
              <a:effectLst/>
              <a:highlight>
                <a:srgbClr val="FFFFFF"/>
              </a:highlight>
              <a:latin typeface="AngsanaUPC" panose="02020603050405020304" pitchFamily="18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marL="0" marR="0" indent="0" algn="just">
              <a:lnSpc>
                <a:spcPct val="2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th-TH" sz="12800" b="1" kern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AngsanaUPC" panose="02020603050405020304" pitchFamily="18" charset="-34"/>
                <a:ea typeface="Times New Roman" panose="02020603050405020304" pitchFamily="18" charset="0"/>
                <a:cs typeface="Cordia New" panose="020B0304020202020204" pitchFamily="34" charset="-34"/>
              </a:rPr>
              <a:t>แต่คนทำงานเอกชน ก็จะต้องมีแผนจัดความเสี่ยง       </a:t>
            </a:r>
            <a:endParaRPr lang="th-TH" sz="12800" b="1" kern="0" dirty="0">
              <a:solidFill>
                <a:srgbClr val="333333"/>
              </a:solidFill>
              <a:highlight>
                <a:srgbClr val="FFFFFF"/>
              </a:highlight>
              <a:latin typeface="AngsanaUPC" panose="02020603050405020304" pitchFamily="18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marL="0" marR="0" algn="just">
              <a:lnSpc>
                <a:spcPct val="2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12800" b="1" kern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AngsanaUPC" panose="02020603050405020304" pitchFamily="18" charset="-34"/>
                <a:ea typeface="Times New Roman" panose="02020603050405020304" pitchFamily="18" charset="0"/>
                <a:cs typeface="Cordia New" panose="020B0304020202020204" pitchFamily="34" charset="-34"/>
              </a:rPr>
              <a:t> risk </a:t>
            </a:r>
            <a:r>
              <a:rPr lang="th-TH" sz="12800" b="1" kern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AngsanaUPC" panose="02020603050405020304" pitchFamily="18" charset="-34"/>
                <a:ea typeface="Times New Roman" panose="02020603050405020304" pitchFamily="18" charset="0"/>
                <a:cs typeface="Cordia New" panose="020B0304020202020204" pitchFamily="34" charset="-34"/>
              </a:rPr>
              <a:t>ความเสี่ยงจากการอายุยืนเกินกว่าที่คาด</a:t>
            </a:r>
            <a:endParaRPr lang="en-US" sz="12800" b="1" kern="100" dirty="0">
              <a:effectLst/>
              <a:highlight>
                <a:srgbClr val="FFFFFF"/>
              </a:highlight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 indent="0" algn="just">
              <a:lnSpc>
                <a:spcPct val="200000"/>
              </a:lnSpc>
              <a:spcBef>
                <a:spcPts val="0"/>
              </a:spcBef>
              <a:spcAft>
                <a:spcPts val="1800"/>
              </a:spcAft>
              <a:buNone/>
            </a:pPr>
            <a:endParaRPr lang="en-US" sz="14400" b="1" kern="100" dirty="0">
              <a:effectLst/>
              <a:highlight>
                <a:srgbClr val="FFFFFF"/>
              </a:highlight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62375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32B6C4E-FC49-464A-F3C7-0E1EDAF5B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338" y="365125"/>
            <a:ext cx="11530012" cy="1325563"/>
          </a:xfrm>
        </p:spPr>
        <p:txBody>
          <a:bodyPr>
            <a:noAutofit/>
          </a:bodyPr>
          <a:lstStyle/>
          <a:p>
            <a:r>
              <a:rPr lang="th-TH" sz="5400" b="1" dirty="0">
                <a:solidFill>
                  <a:schemeClr val="tx1"/>
                </a:solidFill>
              </a:rPr>
              <a:t>พระพุทธองค์ทรงสอนให้มนุษย์ดำรงชีพอยู่ในความสุข </a:t>
            </a:r>
            <a:r>
              <a:rPr lang="en-US" sz="5400" b="1" dirty="0">
                <a:solidFill>
                  <a:schemeClr val="bg1"/>
                </a:solidFill>
              </a:rPr>
              <a:t>4 </a:t>
            </a:r>
            <a:r>
              <a:rPr lang="th-TH" sz="5400" b="1" dirty="0">
                <a:solidFill>
                  <a:schemeClr val="bg1"/>
                </a:solidFill>
              </a:rPr>
              <a:t>ประกพ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92328E88-6CE9-2461-2FAA-E17BF19BF4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338" y="1690688"/>
            <a:ext cx="11530012" cy="4486275"/>
          </a:xfrm>
        </p:spPr>
        <p:txBody>
          <a:bodyPr>
            <a:normAutofit/>
          </a:bodyPr>
          <a:lstStyle/>
          <a:p>
            <a:r>
              <a:rPr lang="th-TH" sz="6000" b="1" dirty="0"/>
              <a:t>หนี้เก่า		พ่อ   แม่</a:t>
            </a:r>
          </a:p>
          <a:p>
            <a:r>
              <a:rPr lang="th-TH" sz="6000" b="1" dirty="0"/>
              <a:t>หนี้ใหม่	ลูก</a:t>
            </a:r>
          </a:p>
          <a:p>
            <a:r>
              <a:rPr lang="th-TH" sz="6000" b="1" dirty="0"/>
              <a:t>ฝังดิน		บุญ</a:t>
            </a:r>
          </a:p>
          <a:p>
            <a:r>
              <a:rPr lang="th-TH" sz="6000" b="1" dirty="0"/>
              <a:t>โยนลงเหว	กิน เที่ยว ดื่ม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188826733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ตัวแทนเนื้อหา 4">
            <a:extLst>
              <a:ext uri="{FF2B5EF4-FFF2-40B4-BE49-F238E27FC236}">
                <a16:creationId xmlns:a16="http://schemas.microsoft.com/office/drawing/2014/main" id="{B65BC928-8DD1-3DA0-3CA0-216244AB80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194310"/>
            <a:ext cx="11967209" cy="6457950"/>
          </a:xfrm>
        </p:spPr>
      </p:pic>
    </p:spTree>
    <p:extLst>
      <p:ext uri="{BB962C8B-B14F-4D97-AF65-F5344CB8AC3E}">
        <p14:creationId xmlns:p14="http://schemas.microsoft.com/office/powerpoint/2010/main" val="477261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6FD22E3-B67E-1586-90DD-B6640F3208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314325"/>
            <a:ext cx="11387138" cy="2814638"/>
          </a:xfrm>
        </p:spPr>
        <p:txBody>
          <a:bodyPr>
            <a:normAutofit/>
          </a:bodyPr>
          <a:lstStyle/>
          <a:p>
            <a:r>
              <a:rPr lang="th-TH" sz="72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DB Heavent Black Cond"/>
              </a:rPr>
              <a:t>7 วิธีออมเงินง่าย ๆ ใช้เก่งยังไงก็เก็บเงินอยู่</a:t>
            </a:r>
            <a:endParaRPr lang="en-US" sz="7200" dirty="0">
              <a:solidFill>
                <a:schemeClr val="tx1"/>
              </a:solidFill>
            </a:endParaRP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8ABF9622-D5D6-877A-30E2-329166F3F2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71963"/>
            <a:ext cx="9144000" cy="1485899"/>
          </a:xfrm>
        </p:spPr>
        <p:txBody>
          <a:bodyPr>
            <a:normAutofit/>
          </a:bodyPr>
          <a:lstStyle/>
          <a:p>
            <a:r>
              <a:rPr lang="th-TH" sz="6600" b="1" dirty="0"/>
              <a:t>อ. ดารี  อารีชาติ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3230761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ตัวแทนเนื้อหา 6">
            <a:extLst>
              <a:ext uri="{FF2B5EF4-FFF2-40B4-BE49-F238E27FC236}">
                <a16:creationId xmlns:a16="http://schemas.microsoft.com/office/drawing/2014/main" id="{9EB1D5E2-4E45-8C9B-7C07-2A9D0556BA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39" y="171451"/>
            <a:ext cx="11787186" cy="6529388"/>
          </a:xfrm>
        </p:spPr>
      </p:pic>
    </p:spTree>
    <p:extLst>
      <p:ext uri="{BB962C8B-B14F-4D97-AF65-F5344CB8AC3E}">
        <p14:creationId xmlns:p14="http://schemas.microsoft.com/office/powerpoint/2010/main" val="2750743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3BAF7167-D7EE-3EC8-BA8D-A50942C81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3" y="385763"/>
            <a:ext cx="10910886" cy="6286500"/>
          </a:xfrm>
        </p:spPr>
        <p:txBody>
          <a:bodyPr>
            <a:normAutofit fontScale="85000" lnSpcReduction="20000"/>
          </a:bodyPr>
          <a:lstStyle/>
          <a:p>
            <a:pPr marL="0" indent="0" algn="l">
              <a:buNone/>
            </a:pPr>
            <a:r>
              <a:rPr lang="th-TH" sz="6000" b="1" i="0" dirty="0">
                <a:effectLst/>
                <a:highlight>
                  <a:srgbClr val="FFFFFF"/>
                </a:highlight>
                <a:latin typeface="DB Heavent Bold"/>
              </a:rPr>
              <a:t>1. เก็บก่อนใช้ ได้เปรียบกว่าเห็น ๆ</a:t>
            </a:r>
            <a:endParaRPr lang="th-TH" sz="6000" b="1" i="0" dirty="0">
              <a:effectLst/>
              <a:highlight>
                <a:srgbClr val="FFFFFF"/>
              </a:highlight>
              <a:latin typeface="DB Heavent"/>
            </a:endParaRPr>
          </a:p>
          <a:p>
            <a:pPr algn="l"/>
            <a:r>
              <a:rPr lang="th-TH" sz="6000" b="1" i="0" dirty="0">
                <a:effectLst/>
                <a:highlight>
                  <a:srgbClr val="FFFFFF"/>
                </a:highlight>
                <a:latin typeface="DB Heavent Bold"/>
              </a:rPr>
              <a:t> เงินเดือน 15,000 ให้กันเงินไว้ 1,500 (คิดเป็น 10% จากเงินเดือน)</a:t>
            </a:r>
            <a:r>
              <a:rPr lang="th-TH" sz="6000" b="1" i="0" dirty="0">
                <a:effectLst/>
                <a:highlight>
                  <a:srgbClr val="FFFFFF"/>
                </a:highlight>
                <a:latin typeface="DB Heavent"/>
              </a:rPr>
              <a:t> จากนั้น เงินเหลือเท่าไหร่ ค่อยหักลบหนี้สิน และรายจ่ายคงที่ (</a:t>
            </a:r>
            <a:r>
              <a:rPr lang="en-US" sz="6000" b="1" i="0" dirty="0">
                <a:effectLst/>
                <a:highlight>
                  <a:srgbClr val="FFFFFF"/>
                </a:highlight>
                <a:latin typeface="DB Heavent"/>
              </a:rPr>
              <a:t>Fixed Cost) </a:t>
            </a:r>
            <a:r>
              <a:rPr lang="th-TH" sz="6000" b="1" i="0" dirty="0">
                <a:effectLst/>
                <a:highlight>
                  <a:srgbClr val="FFFFFF"/>
                </a:highlight>
                <a:latin typeface="DB Heavent"/>
              </a:rPr>
              <a:t>ในแต่ละเดือน เช่น ค่าเช่าบ้าน ค่าโทรศัพท์ แล้วจึงเหลือเป็นค่าใช้จ่ายประจำวัน วิธีนี้อาจจะฟังดูโหดร้ายไปสักนิด แต่เชื่อเถอะว่า เราจะมีเงินเก็บที่แน่นอนในทุก ๆ เดือน อย่างน้อย ๆ ก็ได้เดือนละ 1,500 บาท ตกปีหนึ่งก็ได้มา 18,000 บาทแล้วนะ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088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ตัวแทนเนื้อหา 4">
            <a:extLst>
              <a:ext uri="{FF2B5EF4-FFF2-40B4-BE49-F238E27FC236}">
                <a16:creationId xmlns:a16="http://schemas.microsoft.com/office/drawing/2014/main" id="{043D2380-0104-5A05-7CAA-7622F9687E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62" y="400049"/>
            <a:ext cx="11501437" cy="6043613"/>
          </a:xfrm>
        </p:spPr>
      </p:pic>
    </p:spTree>
    <p:extLst>
      <p:ext uri="{BB962C8B-B14F-4D97-AF65-F5344CB8AC3E}">
        <p14:creationId xmlns:p14="http://schemas.microsoft.com/office/powerpoint/2010/main" val="38943466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1B20E201-ACD1-E188-C971-A1C6136C69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3" y="157164"/>
            <a:ext cx="11372850" cy="6457950"/>
          </a:xfrm>
        </p:spPr>
        <p:txBody>
          <a:bodyPr>
            <a:normAutofit fontScale="92500" lnSpcReduction="20000"/>
          </a:bodyPr>
          <a:lstStyle/>
          <a:p>
            <a:pPr marL="0" indent="0" algn="l">
              <a:buNone/>
            </a:pPr>
            <a:r>
              <a:rPr lang="th-TH" sz="6000" b="1" i="0" dirty="0">
                <a:effectLst/>
                <a:highlight>
                  <a:srgbClr val="FFFFFF"/>
                </a:highlight>
                <a:latin typeface="DB Heavent Bold"/>
              </a:rPr>
              <a:t>2. เปิดบัญชีฝากประจำ</a:t>
            </a:r>
            <a:endParaRPr lang="th-TH" sz="6000" b="1" i="0" dirty="0">
              <a:effectLst/>
              <a:highlight>
                <a:srgbClr val="FFFFFF"/>
              </a:highlight>
              <a:latin typeface="DB Heavent"/>
            </a:endParaRPr>
          </a:p>
          <a:p>
            <a:pPr algn="l"/>
            <a:r>
              <a:rPr lang="th-TH" sz="6000" b="1" i="0" dirty="0">
                <a:effectLst/>
                <a:highlight>
                  <a:srgbClr val="FFFFFF"/>
                </a:highlight>
                <a:latin typeface="DB Heavent Bold"/>
              </a:rPr>
              <a:t> การ</a:t>
            </a:r>
            <a:r>
              <a:rPr lang="th-TH" sz="6000" b="1" i="0" u="none" strike="noStrike" dirty="0">
                <a:effectLst/>
                <a:highlight>
                  <a:srgbClr val="FFFFFF"/>
                </a:highlight>
                <a:latin typeface="DB Heavent Bold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ฝากประจำ</a:t>
            </a:r>
            <a:r>
              <a:rPr lang="th-TH" sz="6000" b="1" i="0" dirty="0">
                <a:effectLst/>
                <a:highlight>
                  <a:srgbClr val="FFFFFF"/>
                </a:highlight>
                <a:latin typeface="DB Heavent Bold"/>
              </a:rPr>
              <a:t> คือ ต้องฝากเงินในจำนวนเท่าๆ กันทุกเดือน ในระยะเวลาที่กำหนด</a:t>
            </a:r>
            <a:r>
              <a:rPr lang="th-TH" sz="6000" b="1" i="0" dirty="0">
                <a:effectLst/>
                <a:highlight>
                  <a:srgbClr val="FFFFFF"/>
                </a:highlight>
                <a:latin typeface="DB Heavent"/>
              </a:rPr>
              <a:t> และเงินจำนวนนี้จะไม่สามารถถอนออกก่อนกำหนดเวลาได้ ทั้งนี้ ระยะเวลาของการฝากประจำก็มีทั้งแบบระยะสั้น 3 เดือน – 1 ปี และแบบระยะยาว 2-3 ปี ใครที่เป็นคนเก็บเงินไม่ค่อยอยู่ แนะนำให้ลองออมเงินด้วยวิธีนี้ดู ทั้งได้เงินออม ได้ผลตอบแทนจากดอกเบี้ย แถมยังได้ฝึกวินัยในตนเองเพิ่มอีกด้วย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88521"/>
      </p:ext>
    </p:extLst>
  </p:cSld>
  <p:clrMapOvr>
    <a:masterClrMapping/>
  </p:clrMapOvr>
</p:sld>
</file>

<file path=ppt/theme/theme1.xml><?xml version="1.0" encoding="utf-8"?>
<a:theme xmlns:a="http://schemas.openxmlformats.org/drawingml/2006/main" name="เหลี่ยมเพชร">
  <a:themeElements>
    <a:clrScheme name="เหลี่ยมเพชร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เหลี่ยมเพชร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เหลี่ยมเพชร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70</TotalTime>
  <Words>1684</Words>
  <Application>Microsoft Office PowerPoint</Application>
  <PresentationFormat>Widescreen</PresentationFormat>
  <Paragraphs>76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7" baseType="lpstr">
      <vt:lpstr>Angsana New</vt:lpstr>
      <vt:lpstr>AngsanaUPC</vt:lpstr>
      <vt:lpstr>Arial</vt:lpstr>
      <vt:lpstr>Calibri</vt:lpstr>
      <vt:lpstr>DB Heavent</vt:lpstr>
      <vt:lpstr>DB Heavent Black Cond</vt:lpstr>
      <vt:lpstr>DB Heavent Bold</vt:lpstr>
      <vt:lpstr>DilleniaUPC</vt:lpstr>
      <vt:lpstr>Trebuchet MS</vt:lpstr>
      <vt:lpstr>Wingdings 3</vt:lpstr>
      <vt:lpstr>เหลี่ยมเพชร</vt:lpstr>
      <vt:lpstr>การส่งเสริมวินัยในการออม</vt:lpstr>
      <vt:lpstr>PowerPoint Presentation</vt:lpstr>
      <vt:lpstr>PowerPoint Presentation</vt:lpstr>
      <vt:lpstr>PowerPoint Presentation</vt:lpstr>
      <vt:lpstr>7 วิธีออมเงินง่าย ๆ ใช้เก่งยังไงก็เก็บเงินอยู่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10 ข้อคิด D  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พระพุทธองค์ทรงสอนให้มนุษย์ดำรงชีพอยู่ในความสุข 4 ประกพ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Acer Aspire 3</dc:creator>
  <cp:lastModifiedBy>dareearee@hotmail.com</cp:lastModifiedBy>
  <cp:revision>15</cp:revision>
  <dcterms:created xsi:type="dcterms:W3CDTF">2024-07-06T06:57:03Z</dcterms:created>
  <dcterms:modified xsi:type="dcterms:W3CDTF">2026-03-25T05:29:53Z</dcterms:modified>
</cp:coreProperties>
</file>